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8" r:id="rId3"/>
    <p:sldId id="257" r:id="rId4"/>
    <p:sldId id="260" r:id="rId5"/>
    <p:sldId id="261" r:id="rId6"/>
    <p:sldId id="262" r:id="rId7"/>
    <p:sldId id="263" r:id="rId8"/>
    <p:sldId id="264" r:id="rId9"/>
    <p:sldId id="300"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2" r:id="rId30"/>
    <p:sldId id="285" r:id="rId31"/>
    <p:sldId id="286" r:id="rId32"/>
    <p:sldId id="287" r:id="rId33"/>
    <p:sldId id="288" r:id="rId34"/>
    <p:sldId id="289" r:id="rId35"/>
    <p:sldId id="290" r:id="rId36"/>
    <p:sldId id="291" r:id="rId37"/>
    <p:sldId id="293" r:id="rId38"/>
    <p:sldId id="294" r:id="rId39"/>
    <p:sldId id="301" r:id="rId40"/>
    <p:sldId id="295" r:id="rId41"/>
    <p:sldId id="296" r:id="rId42"/>
    <p:sldId id="302" r:id="rId43"/>
    <p:sldId id="297" r:id="rId44"/>
    <p:sldId id="303" r:id="rId45"/>
    <p:sldId id="299" r:id="rId46"/>
    <p:sldId id="298" r:id="rId47"/>
    <p:sldId id="259"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Lato Black" panose="020F0502020204030203" pitchFamily="34" charset="0"/>
      <p:bold r:id="rId54"/>
      <p:boldItalic r:id="rId55"/>
    </p:embeddedFont>
    <p:embeddedFont>
      <p:font typeface="Libre Baskerville" panose="02000000000000000000" pitchFamily="2" charset="0"/>
      <p:regular r:id="rId56"/>
      <p:bold r:id="rId57"/>
      <p: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81" d="100"/>
          <a:sy n="81" d="100"/>
        </p:scale>
        <p:origin x="50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118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955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4602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6203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2108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6671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6599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5081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5251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4805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1271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818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3946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040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5123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48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3317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9015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4297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313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7882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679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45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4507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0324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3443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86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137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20</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9197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845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9942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0" y="0"/>
            <a:ext cx="12190815" cy="6694098"/>
          </a:xfrm>
          <a:prstGeom prst="rect">
            <a:avLst/>
          </a:prstGeom>
          <a:noFill/>
          <a:ln>
            <a:noFill/>
          </a:ln>
        </p:spPr>
      </p:pic>
      <p:sp>
        <p:nvSpPr>
          <p:cNvPr id="99" name="Google Shape;99;p1"/>
          <p:cNvSpPr txBox="1"/>
          <p:nvPr/>
        </p:nvSpPr>
        <p:spPr>
          <a:xfrm>
            <a:off x="2472904" y="3347049"/>
            <a:ext cx="7246189"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4000" b="0" i="0" u="none" strike="noStrike" cap="none" dirty="0">
                <a:solidFill>
                  <a:schemeClr val="dk1"/>
                </a:solidFill>
                <a:latin typeface="Calibri"/>
                <a:ea typeface="Calibri"/>
                <a:cs typeface="Calibri"/>
                <a:sym typeface="Calibri"/>
              </a:rPr>
            </a:br>
            <a:r>
              <a:rPr lang="en-IN" sz="4000" dirty="0">
                <a:solidFill>
                  <a:schemeClr val="dk1"/>
                </a:solidFill>
                <a:latin typeface="Calibri"/>
                <a:ea typeface="Calibri"/>
                <a:cs typeface="Calibri"/>
                <a:sym typeface="Calibri"/>
              </a:rPr>
              <a:t>Exploratory Data Analysis on Mutual Funds</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Objective of our Project</a:t>
            </a:r>
            <a:endParaRPr lang="en-IN" dirty="0"/>
          </a:p>
        </p:txBody>
      </p:sp>
      <p:sp>
        <p:nvSpPr>
          <p:cNvPr id="5" name="TextBox 4">
            <a:extLst>
              <a:ext uri="{FF2B5EF4-FFF2-40B4-BE49-F238E27FC236}">
                <a16:creationId xmlns:a16="http://schemas.microsoft.com/office/drawing/2014/main" id="{9E803EAB-C0AF-5E0F-FDF2-9DC51B99DAFF}"/>
              </a:ext>
            </a:extLst>
          </p:cNvPr>
          <p:cNvSpPr txBox="1"/>
          <p:nvPr/>
        </p:nvSpPr>
        <p:spPr>
          <a:xfrm>
            <a:off x="1082309" y="917912"/>
            <a:ext cx="10027381" cy="2862322"/>
          </a:xfrm>
          <a:prstGeom prst="rect">
            <a:avLst/>
          </a:prstGeom>
          <a:noFill/>
        </p:spPr>
        <p:txBody>
          <a:bodyPr wrap="square" rtlCol="0">
            <a:spAutoFit/>
          </a:bodyPr>
          <a:lstStyle/>
          <a:p>
            <a:endParaRPr lang="en-IN" sz="2000" dirty="0"/>
          </a:p>
          <a:p>
            <a:pPr marL="285750" indent="-285750">
              <a:buFont typeface="Arial" panose="020B0604020202020204" pitchFamily="34" charset="0"/>
              <a:buChar char="•"/>
            </a:pPr>
            <a:r>
              <a:rPr lang="en-US" sz="2000" dirty="0"/>
              <a:t>To familiarize you with different types of mutual funds based on their investment objectives, such as equity funds, debt funds, hybrid funds and sector-specific funds.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To Analyse Mutual Funds which have very less Expense Ratio and </a:t>
            </a:r>
            <a:r>
              <a:rPr lang="en-US" sz="2000" dirty="0"/>
              <a:t>a larger portion of potential returns is retained.</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US" sz="2000" dirty="0"/>
              <a:t>Designing a Diversified Mutual Fund Portfolio for Optimal Returns and Minimal Expenses</a:t>
            </a:r>
            <a:endParaRPr lang="en-IN" sz="2000" dirty="0"/>
          </a:p>
        </p:txBody>
      </p:sp>
    </p:spTree>
    <p:extLst>
      <p:ext uri="{BB962C8B-B14F-4D97-AF65-F5344CB8AC3E}">
        <p14:creationId xmlns:p14="http://schemas.microsoft.com/office/powerpoint/2010/main" val="1531053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1000"/>
                                        <p:tgtEl>
                                          <p:spTgt spid="5">
                                            <p:txEl>
                                              <p:pRg st="5" end="5"/>
                                            </p:txEl>
                                          </p:spTgt>
                                        </p:tgtEl>
                                      </p:cBhvr>
                                    </p:animEffect>
                                    <p:anim calcmode="lin" valueType="num">
                                      <p:cBhvr>
                                        <p:cTn id="2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Data Collection</a:t>
            </a:r>
            <a:endParaRPr lang="en-IN" dirty="0"/>
          </a:p>
        </p:txBody>
      </p:sp>
      <p:sp>
        <p:nvSpPr>
          <p:cNvPr id="5" name="TextBox 4">
            <a:extLst>
              <a:ext uri="{FF2B5EF4-FFF2-40B4-BE49-F238E27FC236}">
                <a16:creationId xmlns:a16="http://schemas.microsoft.com/office/drawing/2014/main" id="{9E803EAB-C0AF-5E0F-FDF2-9DC51B99DAFF}"/>
              </a:ext>
            </a:extLst>
          </p:cNvPr>
          <p:cNvSpPr txBox="1"/>
          <p:nvPr/>
        </p:nvSpPr>
        <p:spPr>
          <a:xfrm>
            <a:off x="1082309" y="917912"/>
            <a:ext cx="7269839" cy="707886"/>
          </a:xfrm>
          <a:prstGeom prst="rect">
            <a:avLst/>
          </a:prstGeom>
          <a:noFill/>
        </p:spPr>
        <p:txBody>
          <a:bodyPr wrap="square" rtlCol="0">
            <a:spAutoFit/>
          </a:bodyPr>
          <a:lstStyle/>
          <a:p>
            <a:endParaRPr lang="en-IN" sz="2000" dirty="0"/>
          </a:p>
          <a:p>
            <a:pPr marL="285750" indent="-285750">
              <a:buFont typeface="Arial" panose="020B0604020202020204" pitchFamily="34" charset="0"/>
              <a:buChar char="•"/>
            </a:pPr>
            <a:r>
              <a:rPr lang="en-IN" sz="2000" dirty="0"/>
              <a:t>We collect Data From Groww</a:t>
            </a:r>
            <a:endParaRPr lang="en-US" sz="2000" dirty="0"/>
          </a:p>
        </p:txBody>
      </p:sp>
      <p:pic>
        <p:nvPicPr>
          <p:cNvPr id="4" name="Picture 3">
            <a:extLst>
              <a:ext uri="{FF2B5EF4-FFF2-40B4-BE49-F238E27FC236}">
                <a16:creationId xmlns:a16="http://schemas.microsoft.com/office/drawing/2014/main" id="{1479B0F8-B7B9-09B9-F721-F6CD1EFFCCD0}"/>
              </a:ext>
            </a:extLst>
          </p:cNvPr>
          <p:cNvPicPr>
            <a:picLocks noChangeAspect="1"/>
          </p:cNvPicPr>
          <p:nvPr/>
        </p:nvPicPr>
        <p:blipFill>
          <a:blip r:embed="rId2"/>
          <a:stretch>
            <a:fillRect/>
          </a:stretch>
        </p:blipFill>
        <p:spPr>
          <a:xfrm>
            <a:off x="1971773" y="1796498"/>
            <a:ext cx="8248454" cy="4143590"/>
          </a:xfrm>
          <a:prstGeom prst="rect">
            <a:avLst/>
          </a:prstGeom>
        </p:spPr>
      </p:pic>
    </p:spTree>
    <p:extLst>
      <p:ext uri="{BB962C8B-B14F-4D97-AF65-F5344CB8AC3E}">
        <p14:creationId xmlns:p14="http://schemas.microsoft.com/office/powerpoint/2010/main" val="108558880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Data Collection Process</a:t>
            </a:r>
            <a:endParaRPr lang="en-IN" dirty="0"/>
          </a:p>
        </p:txBody>
      </p:sp>
      <p:sp>
        <p:nvSpPr>
          <p:cNvPr id="5" name="TextBox 4">
            <a:extLst>
              <a:ext uri="{FF2B5EF4-FFF2-40B4-BE49-F238E27FC236}">
                <a16:creationId xmlns:a16="http://schemas.microsoft.com/office/drawing/2014/main" id="{9E803EAB-C0AF-5E0F-FDF2-9DC51B99DAFF}"/>
              </a:ext>
            </a:extLst>
          </p:cNvPr>
          <p:cNvSpPr txBox="1"/>
          <p:nvPr/>
        </p:nvSpPr>
        <p:spPr>
          <a:xfrm>
            <a:off x="1082309" y="937013"/>
            <a:ext cx="10427819" cy="1015663"/>
          </a:xfrm>
          <a:prstGeom prst="rect">
            <a:avLst/>
          </a:prstGeom>
          <a:noFill/>
        </p:spPr>
        <p:txBody>
          <a:bodyPr wrap="square" rtlCol="0">
            <a:spAutoFit/>
          </a:bodyPr>
          <a:lstStyle/>
          <a:p>
            <a:endParaRPr lang="en-IN" sz="2000" dirty="0"/>
          </a:p>
          <a:p>
            <a:pPr marL="285750" indent="-285750">
              <a:buFont typeface="Arial" panose="020B0604020202020204" pitchFamily="34" charset="0"/>
              <a:buChar char="•"/>
            </a:pPr>
            <a:r>
              <a:rPr lang="en-IN" sz="2000" dirty="0"/>
              <a:t>First we extract every link of Each Mutual Fund using Groww API call with help of Requests, BS4 and JSON python modules.</a:t>
            </a:r>
            <a:endParaRPr lang="en-US" sz="2000" dirty="0"/>
          </a:p>
        </p:txBody>
      </p:sp>
      <p:pic>
        <p:nvPicPr>
          <p:cNvPr id="6" name="Picture 5">
            <a:extLst>
              <a:ext uri="{FF2B5EF4-FFF2-40B4-BE49-F238E27FC236}">
                <a16:creationId xmlns:a16="http://schemas.microsoft.com/office/drawing/2014/main" id="{AC263117-A3E6-C4D4-25AD-DA3911F855C0}"/>
              </a:ext>
            </a:extLst>
          </p:cNvPr>
          <p:cNvPicPr>
            <a:picLocks noChangeAspect="1"/>
          </p:cNvPicPr>
          <p:nvPr/>
        </p:nvPicPr>
        <p:blipFill>
          <a:blip r:embed="rId2"/>
          <a:stretch>
            <a:fillRect/>
          </a:stretch>
        </p:blipFill>
        <p:spPr>
          <a:xfrm>
            <a:off x="575059" y="2069874"/>
            <a:ext cx="11041881" cy="1803944"/>
          </a:xfrm>
          <a:prstGeom prst="rect">
            <a:avLst/>
          </a:prstGeom>
        </p:spPr>
      </p:pic>
      <p:sp>
        <p:nvSpPr>
          <p:cNvPr id="11" name="TextBox 10">
            <a:extLst>
              <a:ext uri="{FF2B5EF4-FFF2-40B4-BE49-F238E27FC236}">
                <a16:creationId xmlns:a16="http://schemas.microsoft.com/office/drawing/2014/main" id="{6498F262-7DFA-C47F-955B-81878804513A}"/>
              </a:ext>
            </a:extLst>
          </p:cNvPr>
          <p:cNvSpPr txBox="1"/>
          <p:nvPr/>
        </p:nvSpPr>
        <p:spPr>
          <a:xfrm>
            <a:off x="1082309" y="3864391"/>
            <a:ext cx="10427819" cy="2246769"/>
          </a:xfrm>
          <a:prstGeom prst="rect">
            <a:avLst/>
          </a:prstGeom>
          <a:noFill/>
        </p:spPr>
        <p:txBody>
          <a:bodyPr wrap="square" rtlCol="0">
            <a:spAutoFit/>
          </a:bodyPr>
          <a:lstStyle/>
          <a:p>
            <a:endParaRPr lang="en-IN" sz="2000" dirty="0"/>
          </a:p>
          <a:p>
            <a:pPr marL="285750" indent="-285750">
              <a:buFont typeface="Arial" panose="020B0604020202020204" pitchFamily="34" charset="0"/>
              <a:buChar char="•"/>
            </a:pPr>
            <a:r>
              <a:rPr lang="en-IN" sz="2000" dirty="0"/>
              <a:t>After getting URLs of each Mutual Funds request them and get the JSON data through </a:t>
            </a:r>
            <a:r>
              <a:rPr lang="en-IN" sz="2000" dirty="0" err="1"/>
              <a:t>BeautifulSoup</a:t>
            </a:r>
            <a:r>
              <a:rPr lang="en-IN" sz="2000" dirty="0"/>
              <a:t> and JSON python modules and extract the targeted data from JSON and append it to respective Lists.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After Extract every data, create a Data Frame using list and save Data Frame to CSV file.</a:t>
            </a:r>
            <a:endParaRPr lang="en-US" sz="2000" dirty="0"/>
          </a:p>
        </p:txBody>
      </p:sp>
    </p:spTree>
    <p:extLst>
      <p:ext uri="{BB962C8B-B14F-4D97-AF65-F5344CB8AC3E}">
        <p14:creationId xmlns:p14="http://schemas.microsoft.com/office/powerpoint/2010/main" val="95116580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JSON Data </a:t>
            </a:r>
            <a:endParaRPr lang="en-IN" dirty="0"/>
          </a:p>
        </p:txBody>
      </p:sp>
      <p:pic>
        <p:nvPicPr>
          <p:cNvPr id="5" name="Picture 4">
            <a:extLst>
              <a:ext uri="{FF2B5EF4-FFF2-40B4-BE49-F238E27FC236}">
                <a16:creationId xmlns:a16="http://schemas.microsoft.com/office/drawing/2014/main" id="{B8214BB0-F585-4F31-AF70-55B3C1B3D0D0}"/>
              </a:ext>
            </a:extLst>
          </p:cNvPr>
          <p:cNvPicPr>
            <a:picLocks noChangeAspect="1"/>
          </p:cNvPicPr>
          <p:nvPr/>
        </p:nvPicPr>
        <p:blipFill>
          <a:blip r:embed="rId2"/>
          <a:stretch>
            <a:fillRect/>
          </a:stretch>
        </p:blipFill>
        <p:spPr>
          <a:xfrm>
            <a:off x="1363744" y="1025568"/>
            <a:ext cx="9464511" cy="5165825"/>
          </a:xfrm>
          <a:prstGeom prst="rect">
            <a:avLst/>
          </a:prstGeom>
        </p:spPr>
      </p:pic>
    </p:spTree>
    <p:extLst>
      <p:ext uri="{BB962C8B-B14F-4D97-AF65-F5344CB8AC3E}">
        <p14:creationId xmlns:p14="http://schemas.microsoft.com/office/powerpoint/2010/main" val="54554710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err="1">
                <a:solidFill>
                  <a:srgbClr val="FF0000"/>
                </a:solidFill>
              </a:rPr>
              <a:t>DataFrame</a:t>
            </a:r>
            <a:r>
              <a:rPr lang="en-IN" b="1" dirty="0">
                <a:solidFill>
                  <a:srgbClr val="FF0000"/>
                </a:solidFill>
              </a:rPr>
              <a:t> Overview</a:t>
            </a:r>
            <a:endParaRPr lang="en-IN" dirty="0"/>
          </a:p>
        </p:txBody>
      </p:sp>
      <p:pic>
        <p:nvPicPr>
          <p:cNvPr id="4" name="Picture 3">
            <a:extLst>
              <a:ext uri="{FF2B5EF4-FFF2-40B4-BE49-F238E27FC236}">
                <a16:creationId xmlns:a16="http://schemas.microsoft.com/office/drawing/2014/main" id="{8945693D-7F91-2A6C-C50E-EB6D08E9A012}"/>
              </a:ext>
            </a:extLst>
          </p:cNvPr>
          <p:cNvPicPr>
            <a:picLocks noChangeAspect="1"/>
          </p:cNvPicPr>
          <p:nvPr/>
        </p:nvPicPr>
        <p:blipFill>
          <a:blip r:embed="rId2"/>
          <a:stretch>
            <a:fillRect/>
          </a:stretch>
        </p:blipFill>
        <p:spPr>
          <a:xfrm>
            <a:off x="659888" y="1145375"/>
            <a:ext cx="10872223" cy="5039340"/>
          </a:xfrm>
          <a:prstGeom prst="rect">
            <a:avLst/>
          </a:prstGeom>
        </p:spPr>
      </p:pic>
    </p:spTree>
    <p:extLst>
      <p:ext uri="{BB962C8B-B14F-4D97-AF65-F5344CB8AC3E}">
        <p14:creationId xmlns:p14="http://schemas.microsoft.com/office/powerpoint/2010/main" val="49171910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Feature Extracted</a:t>
            </a:r>
            <a:endParaRPr lang="en-IN" dirty="0"/>
          </a:p>
        </p:txBody>
      </p:sp>
      <p:pic>
        <p:nvPicPr>
          <p:cNvPr id="5" name="Picture 4">
            <a:extLst>
              <a:ext uri="{FF2B5EF4-FFF2-40B4-BE49-F238E27FC236}">
                <a16:creationId xmlns:a16="http://schemas.microsoft.com/office/drawing/2014/main" id="{3114C6B2-9479-C115-014A-36DAEED33AD6}"/>
              </a:ext>
            </a:extLst>
          </p:cNvPr>
          <p:cNvPicPr>
            <a:picLocks noChangeAspect="1"/>
          </p:cNvPicPr>
          <p:nvPr/>
        </p:nvPicPr>
        <p:blipFill>
          <a:blip r:embed="rId2"/>
          <a:stretch>
            <a:fillRect/>
          </a:stretch>
        </p:blipFill>
        <p:spPr>
          <a:xfrm>
            <a:off x="1258132" y="1218635"/>
            <a:ext cx="4359018" cy="4854361"/>
          </a:xfrm>
          <a:prstGeom prst="rect">
            <a:avLst/>
          </a:prstGeom>
        </p:spPr>
      </p:pic>
      <p:sp>
        <p:nvSpPr>
          <p:cNvPr id="3" name="TextBox 2">
            <a:extLst>
              <a:ext uri="{FF2B5EF4-FFF2-40B4-BE49-F238E27FC236}">
                <a16:creationId xmlns:a16="http://schemas.microsoft.com/office/drawing/2014/main" id="{27348E90-DFA5-15BA-6488-FA58D73D5FA7}"/>
              </a:ext>
            </a:extLst>
          </p:cNvPr>
          <p:cNvSpPr txBox="1"/>
          <p:nvPr/>
        </p:nvSpPr>
        <p:spPr>
          <a:xfrm>
            <a:off x="6292047" y="2315042"/>
            <a:ext cx="5321775" cy="1631216"/>
          </a:xfrm>
          <a:prstGeom prst="rect">
            <a:avLst/>
          </a:prstGeom>
          <a:noFill/>
        </p:spPr>
        <p:txBody>
          <a:bodyPr wrap="square" rtlCol="0">
            <a:spAutoFit/>
          </a:bodyPr>
          <a:lstStyle/>
          <a:p>
            <a:pPr marL="342900" indent="-342900">
              <a:buFont typeface="Arial" panose="020B0604020202020204" pitchFamily="34" charset="0"/>
              <a:buChar char="•"/>
            </a:pPr>
            <a:r>
              <a:rPr lang="en-IN" sz="2000" dirty="0"/>
              <a:t>Total Columns :- 20</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AMC, Fund Type, Expense Ratio, Exit Load and Fund Performance Data we Extracted from Groww</a:t>
            </a:r>
          </a:p>
        </p:txBody>
      </p:sp>
    </p:spTree>
    <p:extLst>
      <p:ext uri="{BB962C8B-B14F-4D97-AF65-F5344CB8AC3E}">
        <p14:creationId xmlns:p14="http://schemas.microsoft.com/office/powerpoint/2010/main" val="146775747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Data Cleaning – Removing Duplicates</a:t>
            </a:r>
            <a:endParaRPr lang="en-IN" dirty="0"/>
          </a:p>
        </p:txBody>
      </p:sp>
      <p:sp>
        <p:nvSpPr>
          <p:cNvPr id="3" name="TextBox 2">
            <a:extLst>
              <a:ext uri="{FF2B5EF4-FFF2-40B4-BE49-F238E27FC236}">
                <a16:creationId xmlns:a16="http://schemas.microsoft.com/office/drawing/2014/main" id="{27348E90-DFA5-15BA-6488-FA58D73D5FA7}"/>
              </a:ext>
            </a:extLst>
          </p:cNvPr>
          <p:cNvSpPr txBox="1"/>
          <p:nvPr/>
        </p:nvSpPr>
        <p:spPr>
          <a:xfrm>
            <a:off x="1011969" y="1290956"/>
            <a:ext cx="3511828"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a:t>Check for Duplicated Data</a:t>
            </a:r>
          </a:p>
        </p:txBody>
      </p:sp>
      <p:pic>
        <p:nvPicPr>
          <p:cNvPr id="6" name="Picture 5">
            <a:extLst>
              <a:ext uri="{FF2B5EF4-FFF2-40B4-BE49-F238E27FC236}">
                <a16:creationId xmlns:a16="http://schemas.microsoft.com/office/drawing/2014/main" id="{A3CE4713-6FA5-1B09-EEFC-9DEEEF74B511}"/>
              </a:ext>
            </a:extLst>
          </p:cNvPr>
          <p:cNvPicPr>
            <a:picLocks noChangeAspect="1"/>
          </p:cNvPicPr>
          <p:nvPr/>
        </p:nvPicPr>
        <p:blipFill>
          <a:blip r:embed="rId2"/>
          <a:stretch>
            <a:fillRect/>
          </a:stretch>
        </p:blipFill>
        <p:spPr>
          <a:xfrm>
            <a:off x="1606107" y="1891392"/>
            <a:ext cx="4894395" cy="2397804"/>
          </a:xfrm>
          <a:prstGeom prst="rect">
            <a:avLst/>
          </a:prstGeom>
        </p:spPr>
      </p:pic>
      <p:pic>
        <p:nvPicPr>
          <p:cNvPr id="8" name="Picture 7">
            <a:extLst>
              <a:ext uri="{FF2B5EF4-FFF2-40B4-BE49-F238E27FC236}">
                <a16:creationId xmlns:a16="http://schemas.microsoft.com/office/drawing/2014/main" id="{74B5BD51-2977-31A7-95B8-57E217A83A71}"/>
              </a:ext>
            </a:extLst>
          </p:cNvPr>
          <p:cNvPicPr>
            <a:picLocks noChangeAspect="1"/>
          </p:cNvPicPr>
          <p:nvPr/>
        </p:nvPicPr>
        <p:blipFill>
          <a:blip r:embed="rId3"/>
          <a:stretch>
            <a:fillRect/>
          </a:stretch>
        </p:blipFill>
        <p:spPr>
          <a:xfrm>
            <a:off x="7341991" y="1290956"/>
            <a:ext cx="3838040" cy="4784583"/>
          </a:xfrm>
          <a:prstGeom prst="rect">
            <a:avLst/>
          </a:prstGeom>
        </p:spPr>
      </p:pic>
    </p:spTree>
    <p:extLst>
      <p:ext uri="{BB962C8B-B14F-4D97-AF65-F5344CB8AC3E}">
        <p14:creationId xmlns:p14="http://schemas.microsoft.com/office/powerpoint/2010/main" val="337580800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Data Cleaning – Extract Exit load for Text</a:t>
            </a:r>
            <a:endParaRPr lang="en-IN" dirty="0"/>
          </a:p>
        </p:txBody>
      </p:sp>
      <p:sp>
        <p:nvSpPr>
          <p:cNvPr id="3" name="TextBox 2">
            <a:extLst>
              <a:ext uri="{FF2B5EF4-FFF2-40B4-BE49-F238E27FC236}">
                <a16:creationId xmlns:a16="http://schemas.microsoft.com/office/drawing/2014/main" id="{27348E90-DFA5-15BA-6488-FA58D73D5FA7}"/>
              </a:ext>
            </a:extLst>
          </p:cNvPr>
          <p:cNvSpPr txBox="1"/>
          <p:nvPr/>
        </p:nvSpPr>
        <p:spPr>
          <a:xfrm>
            <a:off x="1247639" y="1019155"/>
            <a:ext cx="4314175"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a:t>Take a look of Exit load Column</a:t>
            </a:r>
          </a:p>
        </p:txBody>
      </p:sp>
      <p:pic>
        <p:nvPicPr>
          <p:cNvPr id="9" name="Picture 8">
            <a:extLst>
              <a:ext uri="{FF2B5EF4-FFF2-40B4-BE49-F238E27FC236}">
                <a16:creationId xmlns:a16="http://schemas.microsoft.com/office/drawing/2014/main" id="{3A3908A2-86F2-07EF-CAEC-9A57432B7659}"/>
              </a:ext>
            </a:extLst>
          </p:cNvPr>
          <p:cNvPicPr>
            <a:picLocks noChangeAspect="1"/>
          </p:cNvPicPr>
          <p:nvPr/>
        </p:nvPicPr>
        <p:blipFill>
          <a:blip r:embed="rId2"/>
          <a:stretch>
            <a:fillRect/>
          </a:stretch>
        </p:blipFill>
        <p:spPr>
          <a:xfrm>
            <a:off x="2186326" y="1491011"/>
            <a:ext cx="7819348" cy="4691608"/>
          </a:xfrm>
          <a:prstGeom prst="rect">
            <a:avLst/>
          </a:prstGeom>
        </p:spPr>
      </p:pic>
    </p:spTree>
    <p:extLst>
      <p:ext uri="{BB962C8B-B14F-4D97-AF65-F5344CB8AC3E}">
        <p14:creationId xmlns:p14="http://schemas.microsoft.com/office/powerpoint/2010/main" val="15757851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Data Cleaning – Extract Exit load for Text</a:t>
            </a:r>
            <a:endParaRPr lang="en-IN" dirty="0"/>
          </a:p>
        </p:txBody>
      </p:sp>
      <p:sp>
        <p:nvSpPr>
          <p:cNvPr id="3" name="TextBox 2">
            <a:extLst>
              <a:ext uri="{FF2B5EF4-FFF2-40B4-BE49-F238E27FC236}">
                <a16:creationId xmlns:a16="http://schemas.microsoft.com/office/drawing/2014/main" id="{27348E90-DFA5-15BA-6488-FA58D73D5FA7}"/>
              </a:ext>
            </a:extLst>
          </p:cNvPr>
          <p:cNvSpPr txBox="1"/>
          <p:nvPr/>
        </p:nvSpPr>
        <p:spPr>
          <a:xfrm>
            <a:off x="352093" y="1151130"/>
            <a:ext cx="5473672"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t>Function to Extract Exit Load % from Text</a:t>
            </a:r>
          </a:p>
          <a:p>
            <a:pPr marL="342900" indent="-342900">
              <a:buFont typeface="Arial" panose="020B0604020202020204" pitchFamily="34" charset="0"/>
              <a:buChar char="•"/>
            </a:pPr>
            <a:endParaRPr lang="en-IN" sz="2000" dirty="0"/>
          </a:p>
        </p:txBody>
      </p:sp>
      <p:pic>
        <p:nvPicPr>
          <p:cNvPr id="5" name="Picture 4">
            <a:extLst>
              <a:ext uri="{FF2B5EF4-FFF2-40B4-BE49-F238E27FC236}">
                <a16:creationId xmlns:a16="http://schemas.microsoft.com/office/drawing/2014/main" id="{88B9938D-2132-1EEE-728B-9EC2D653D8ED}"/>
              </a:ext>
            </a:extLst>
          </p:cNvPr>
          <p:cNvPicPr>
            <a:picLocks noChangeAspect="1"/>
          </p:cNvPicPr>
          <p:nvPr/>
        </p:nvPicPr>
        <p:blipFill>
          <a:blip r:embed="rId3"/>
          <a:stretch>
            <a:fillRect/>
          </a:stretch>
        </p:blipFill>
        <p:spPr>
          <a:xfrm>
            <a:off x="622882" y="1772520"/>
            <a:ext cx="5372566" cy="3482642"/>
          </a:xfrm>
          <a:prstGeom prst="rect">
            <a:avLst/>
          </a:prstGeom>
        </p:spPr>
      </p:pic>
      <p:sp>
        <p:nvSpPr>
          <p:cNvPr id="8" name="TextBox 7">
            <a:extLst>
              <a:ext uri="{FF2B5EF4-FFF2-40B4-BE49-F238E27FC236}">
                <a16:creationId xmlns:a16="http://schemas.microsoft.com/office/drawing/2014/main" id="{FE891A6A-55E3-F99F-E7B9-B3429082D308}"/>
              </a:ext>
            </a:extLst>
          </p:cNvPr>
          <p:cNvSpPr txBox="1"/>
          <p:nvPr/>
        </p:nvSpPr>
        <p:spPr>
          <a:xfrm>
            <a:off x="6311872" y="1151130"/>
            <a:ext cx="5721359"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t>Function to Extract Exit Load Period from Text</a:t>
            </a:r>
          </a:p>
          <a:p>
            <a:pPr marL="342900" indent="-342900">
              <a:buFont typeface="Arial" panose="020B0604020202020204" pitchFamily="34" charset="0"/>
              <a:buChar char="•"/>
            </a:pPr>
            <a:endParaRPr lang="en-IN" sz="2000" dirty="0"/>
          </a:p>
        </p:txBody>
      </p:sp>
      <p:pic>
        <p:nvPicPr>
          <p:cNvPr id="11" name="Picture 10">
            <a:extLst>
              <a:ext uri="{FF2B5EF4-FFF2-40B4-BE49-F238E27FC236}">
                <a16:creationId xmlns:a16="http://schemas.microsoft.com/office/drawing/2014/main" id="{9C25FCFC-3402-91F8-92EC-65662A1F7778}"/>
              </a:ext>
            </a:extLst>
          </p:cNvPr>
          <p:cNvPicPr>
            <a:picLocks noChangeAspect="1"/>
          </p:cNvPicPr>
          <p:nvPr/>
        </p:nvPicPr>
        <p:blipFill>
          <a:blip r:embed="rId4"/>
          <a:stretch>
            <a:fillRect/>
          </a:stretch>
        </p:blipFill>
        <p:spPr>
          <a:xfrm>
            <a:off x="6749603" y="1772520"/>
            <a:ext cx="4414799" cy="3482642"/>
          </a:xfrm>
          <a:prstGeom prst="rect">
            <a:avLst/>
          </a:prstGeom>
        </p:spPr>
      </p:pic>
    </p:spTree>
    <p:extLst>
      <p:ext uri="{BB962C8B-B14F-4D97-AF65-F5344CB8AC3E}">
        <p14:creationId xmlns:p14="http://schemas.microsoft.com/office/powerpoint/2010/main" val="336661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E350DA1-5BEF-7465-F227-DE1AD241C0E4}"/>
              </a:ext>
            </a:extLst>
          </p:cNvPr>
          <p:cNvPicPr>
            <a:picLocks noChangeAspect="1"/>
          </p:cNvPicPr>
          <p:nvPr/>
        </p:nvPicPr>
        <p:blipFill>
          <a:blip r:embed="rId3"/>
          <a:stretch>
            <a:fillRect/>
          </a:stretch>
        </p:blipFill>
        <p:spPr>
          <a:xfrm>
            <a:off x="910220" y="5277968"/>
            <a:ext cx="9129326" cy="929839"/>
          </a:xfrm>
          <a:prstGeom prst="rect">
            <a:avLst/>
          </a:prstGeom>
        </p:spPr>
      </p:pic>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Data Cleaning – Missing Values Treatment</a:t>
            </a:r>
            <a:endParaRPr lang="en-IN" dirty="0"/>
          </a:p>
        </p:txBody>
      </p:sp>
      <p:sp>
        <p:nvSpPr>
          <p:cNvPr id="3" name="TextBox 2">
            <a:extLst>
              <a:ext uri="{FF2B5EF4-FFF2-40B4-BE49-F238E27FC236}">
                <a16:creationId xmlns:a16="http://schemas.microsoft.com/office/drawing/2014/main" id="{27348E90-DFA5-15BA-6488-FA58D73D5FA7}"/>
              </a:ext>
            </a:extLst>
          </p:cNvPr>
          <p:cNvSpPr txBox="1"/>
          <p:nvPr/>
        </p:nvSpPr>
        <p:spPr>
          <a:xfrm>
            <a:off x="406457" y="1151130"/>
            <a:ext cx="8068240"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t>Drop row if Expense Ratio and Total Return both are Null  </a:t>
            </a:r>
          </a:p>
          <a:p>
            <a:pPr marL="342900" indent="-342900">
              <a:buFont typeface="Arial" panose="020B0604020202020204" pitchFamily="34" charset="0"/>
              <a:buChar char="•"/>
            </a:pPr>
            <a:endParaRPr lang="en-IN" sz="2000" dirty="0"/>
          </a:p>
        </p:txBody>
      </p:sp>
      <p:pic>
        <p:nvPicPr>
          <p:cNvPr id="6" name="Picture 5">
            <a:extLst>
              <a:ext uri="{FF2B5EF4-FFF2-40B4-BE49-F238E27FC236}">
                <a16:creationId xmlns:a16="http://schemas.microsoft.com/office/drawing/2014/main" id="{6F1A8596-10E5-FD80-A0BB-FB6DFBE6B331}"/>
              </a:ext>
            </a:extLst>
          </p:cNvPr>
          <p:cNvPicPr>
            <a:picLocks noChangeAspect="1"/>
          </p:cNvPicPr>
          <p:nvPr/>
        </p:nvPicPr>
        <p:blipFill>
          <a:blip r:embed="rId4"/>
          <a:stretch>
            <a:fillRect/>
          </a:stretch>
        </p:blipFill>
        <p:spPr>
          <a:xfrm>
            <a:off x="910220" y="1619756"/>
            <a:ext cx="8542760" cy="327688"/>
          </a:xfrm>
          <a:prstGeom prst="rect">
            <a:avLst/>
          </a:prstGeom>
        </p:spPr>
      </p:pic>
      <p:sp>
        <p:nvSpPr>
          <p:cNvPr id="7" name="TextBox 6">
            <a:extLst>
              <a:ext uri="{FF2B5EF4-FFF2-40B4-BE49-F238E27FC236}">
                <a16:creationId xmlns:a16="http://schemas.microsoft.com/office/drawing/2014/main" id="{81230D46-7556-7E05-879F-76FF8927563A}"/>
              </a:ext>
            </a:extLst>
          </p:cNvPr>
          <p:cNvSpPr txBox="1"/>
          <p:nvPr/>
        </p:nvSpPr>
        <p:spPr>
          <a:xfrm>
            <a:off x="406456" y="2110404"/>
            <a:ext cx="10029015"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t>If Expense Ratio is missing then fill it with mean based on Type of Mutual Fund</a:t>
            </a:r>
          </a:p>
          <a:p>
            <a:pPr marL="342900" indent="-342900">
              <a:buFont typeface="Arial" panose="020B0604020202020204" pitchFamily="34" charset="0"/>
              <a:buChar char="•"/>
            </a:pPr>
            <a:endParaRPr lang="en-IN" sz="2000" dirty="0"/>
          </a:p>
        </p:txBody>
      </p:sp>
      <p:pic>
        <p:nvPicPr>
          <p:cNvPr id="10" name="Picture 9">
            <a:extLst>
              <a:ext uri="{FF2B5EF4-FFF2-40B4-BE49-F238E27FC236}">
                <a16:creationId xmlns:a16="http://schemas.microsoft.com/office/drawing/2014/main" id="{12D2CFE5-2D14-E81A-89D6-808D2E65A3D1}"/>
              </a:ext>
            </a:extLst>
          </p:cNvPr>
          <p:cNvPicPr>
            <a:picLocks noChangeAspect="1"/>
          </p:cNvPicPr>
          <p:nvPr/>
        </p:nvPicPr>
        <p:blipFill>
          <a:blip r:embed="rId5"/>
          <a:stretch>
            <a:fillRect/>
          </a:stretch>
        </p:blipFill>
        <p:spPr>
          <a:xfrm>
            <a:off x="910220" y="2595618"/>
            <a:ext cx="8550381" cy="342930"/>
          </a:xfrm>
          <a:prstGeom prst="rect">
            <a:avLst/>
          </a:prstGeom>
        </p:spPr>
      </p:pic>
      <p:sp>
        <p:nvSpPr>
          <p:cNvPr id="12" name="TextBox 11">
            <a:extLst>
              <a:ext uri="{FF2B5EF4-FFF2-40B4-BE49-F238E27FC236}">
                <a16:creationId xmlns:a16="http://schemas.microsoft.com/office/drawing/2014/main" id="{584BA0F1-3F5D-5691-AF55-3505BB6DA3B2}"/>
              </a:ext>
            </a:extLst>
          </p:cNvPr>
          <p:cNvSpPr txBox="1"/>
          <p:nvPr/>
        </p:nvSpPr>
        <p:spPr>
          <a:xfrm>
            <a:off x="406456" y="3198514"/>
            <a:ext cx="10029015"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t>If Return is missing then fill it with 0 </a:t>
            </a:r>
          </a:p>
          <a:p>
            <a:pPr marL="342900" indent="-342900">
              <a:buFont typeface="Arial" panose="020B0604020202020204" pitchFamily="34" charset="0"/>
              <a:buChar char="•"/>
            </a:pPr>
            <a:endParaRPr lang="en-IN" sz="2000" dirty="0"/>
          </a:p>
        </p:txBody>
      </p:sp>
      <p:pic>
        <p:nvPicPr>
          <p:cNvPr id="14" name="Picture 13">
            <a:extLst>
              <a:ext uri="{FF2B5EF4-FFF2-40B4-BE49-F238E27FC236}">
                <a16:creationId xmlns:a16="http://schemas.microsoft.com/office/drawing/2014/main" id="{F2C8E289-888C-91C4-7B43-7D9DE31BE573}"/>
              </a:ext>
            </a:extLst>
          </p:cNvPr>
          <p:cNvPicPr>
            <a:picLocks noChangeAspect="1"/>
          </p:cNvPicPr>
          <p:nvPr/>
        </p:nvPicPr>
        <p:blipFill>
          <a:blip r:embed="rId6"/>
          <a:stretch>
            <a:fillRect/>
          </a:stretch>
        </p:blipFill>
        <p:spPr>
          <a:xfrm>
            <a:off x="910220" y="3659817"/>
            <a:ext cx="8855207" cy="548688"/>
          </a:xfrm>
          <a:prstGeom prst="rect">
            <a:avLst/>
          </a:prstGeom>
        </p:spPr>
      </p:pic>
      <p:sp>
        <p:nvSpPr>
          <p:cNvPr id="4" name="TextBox 3">
            <a:extLst>
              <a:ext uri="{FF2B5EF4-FFF2-40B4-BE49-F238E27FC236}">
                <a16:creationId xmlns:a16="http://schemas.microsoft.com/office/drawing/2014/main" id="{6ADBAD24-CAA2-A708-C7C8-6981B37513A1}"/>
              </a:ext>
            </a:extLst>
          </p:cNvPr>
          <p:cNvSpPr txBox="1"/>
          <p:nvPr/>
        </p:nvSpPr>
        <p:spPr>
          <a:xfrm>
            <a:off x="406456" y="4419354"/>
            <a:ext cx="10029015"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t>Fill AMC Name &amp; Missing Date manually</a:t>
            </a:r>
          </a:p>
          <a:p>
            <a:pPr marL="342900" indent="-342900">
              <a:buFont typeface="Arial" panose="020B0604020202020204" pitchFamily="34" charset="0"/>
              <a:buChar char="•"/>
            </a:pPr>
            <a:endParaRPr lang="en-IN" sz="2000" dirty="0"/>
          </a:p>
        </p:txBody>
      </p:sp>
      <p:pic>
        <p:nvPicPr>
          <p:cNvPr id="8" name="Picture 7">
            <a:extLst>
              <a:ext uri="{FF2B5EF4-FFF2-40B4-BE49-F238E27FC236}">
                <a16:creationId xmlns:a16="http://schemas.microsoft.com/office/drawing/2014/main" id="{F0C3D5D5-CEC5-17F3-DDF0-4A81D0D45AFF}"/>
              </a:ext>
            </a:extLst>
          </p:cNvPr>
          <p:cNvPicPr>
            <a:picLocks noChangeAspect="1"/>
          </p:cNvPicPr>
          <p:nvPr/>
        </p:nvPicPr>
        <p:blipFill>
          <a:blip r:embed="rId7"/>
          <a:stretch>
            <a:fillRect/>
          </a:stretch>
        </p:blipFill>
        <p:spPr>
          <a:xfrm>
            <a:off x="910220" y="4865002"/>
            <a:ext cx="5319221" cy="350550"/>
          </a:xfrm>
          <a:prstGeom prst="rect">
            <a:avLst/>
          </a:prstGeom>
        </p:spPr>
      </p:pic>
    </p:spTree>
    <p:extLst>
      <p:ext uri="{BB962C8B-B14F-4D97-AF65-F5344CB8AC3E}">
        <p14:creationId xmlns:p14="http://schemas.microsoft.com/office/powerpoint/2010/main" val="27433931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IN" b="1" dirty="0">
                <a:solidFill>
                  <a:srgbClr val="FF0000"/>
                </a:solidFill>
              </a:rPr>
              <a:t>Agenda</a:t>
            </a:r>
            <a:endParaRPr b="1" dirty="0">
              <a:solidFill>
                <a:srgbClr val="FF0000"/>
              </a:solidFill>
            </a:endParaRPr>
          </a:p>
        </p:txBody>
      </p:sp>
      <p:sp>
        <p:nvSpPr>
          <p:cNvPr id="111" name="Google Shape;111;p4"/>
          <p:cNvSpPr txBox="1">
            <a:spLocks noGrp="1"/>
          </p:cNvSpPr>
          <p:nvPr>
            <p:ph type="body" idx="1"/>
          </p:nvPr>
        </p:nvSpPr>
        <p:spPr>
          <a:xfrm>
            <a:off x="838200" y="1292469"/>
            <a:ext cx="10515600" cy="4828067"/>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dk1"/>
              </a:buClr>
              <a:buSzPct val="100000"/>
              <a:buChar char="•"/>
            </a:pPr>
            <a:r>
              <a:rPr lang="en-IN" b="1" dirty="0"/>
              <a:t>What is Mutual Funds?</a:t>
            </a:r>
            <a:endParaRPr dirty="0"/>
          </a:p>
          <a:p>
            <a:pPr marL="228600" lvl="0" indent="-228600" algn="l" rtl="0">
              <a:lnSpc>
                <a:spcPct val="90000"/>
              </a:lnSpc>
              <a:spcBef>
                <a:spcPts val="1000"/>
              </a:spcBef>
              <a:spcAft>
                <a:spcPts val="0"/>
              </a:spcAft>
              <a:buClr>
                <a:schemeClr val="dk1"/>
              </a:buClr>
              <a:buSzPct val="100000"/>
              <a:buChar char="•"/>
            </a:pPr>
            <a:r>
              <a:rPr lang="en-IN" b="1" dirty="0"/>
              <a:t>Objective of the Project</a:t>
            </a:r>
            <a:endParaRPr dirty="0"/>
          </a:p>
          <a:p>
            <a:pPr marL="228600" lvl="0" indent="-228600" algn="l" rtl="0">
              <a:lnSpc>
                <a:spcPct val="90000"/>
              </a:lnSpc>
              <a:spcBef>
                <a:spcPts val="1000"/>
              </a:spcBef>
              <a:spcAft>
                <a:spcPts val="0"/>
              </a:spcAft>
              <a:buClr>
                <a:schemeClr val="dk1"/>
              </a:buClr>
              <a:buSzPct val="100000"/>
              <a:buChar char="•"/>
            </a:pPr>
            <a:r>
              <a:rPr lang="en-IN" b="1" dirty="0"/>
              <a:t>Web Scraping</a:t>
            </a:r>
            <a:endParaRPr dirty="0"/>
          </a:p>
          <a:p>
            <a:pPr marL="228600" lvl="0" indent="-228600" algn="l" rtl="0">
              <a:lnSpc>
                <a:spcPct val="90000"/>
              </a:lnSpc>
              <a:spcBef>
                <a:spcPts val="1000"/>
              </a:spcBef>
              <a:spcAft>
                <a:spcPts val="0"/>
              </a:spcAft>
              <a:buClr>
                <a:schemeClr val="dk1"/>
              </a:buClr>
              <a:buSzPct val="100000"/>
              <a:buChar char="•"/>
            </a:pPr>
            <a:r>
              <a:rPr lang="en-IN" b="1" dirty="0"/>
              <a:t>Information about Collected Data</a:t>
            </a:r>
            <a:endParaRPr dirty="0"/>
          </a:p>
          <a:p>
            <a:pPr marL="0" lvl="0" indent="0" algn="l" rtl="0">
              <a:lnSpc>
                <a:spcPct val="90000"/>
              </a:lnSpc>
              <a:spcBef>
                <a:spcPts val="1000"/>
              </a:spcBef>
              <a:spcAft>
                <a:spcPts val="0"/>
              </a:spcAft>
              <a:buClr>
                <a:schemeClr val="dk1"/>
              </a:buClr>
              <a:buSzPct val="100000"/>
              <a:buNone/>
            </a:pPr>
            <a:endParaRPr b="1" dirty="0"/>
          </a:p>
          <a:p>
            <a:pPr marL="228600" lvl="0" indent="-228600" algn="l" rtl="0">
              <a:lnSpc>
                <a:spcPct val="90000"/>
              </a:lnSpc>
              <a:spcBef>
                <a:spcPts val="1000"/>
              </a:spcBef>
              <a:spcAft>
                <a:spcPts val="0"/>
              </a:spcAft>
              <a:buClr>
                <a:srgbClr val="FF0000"/>
              </a:buClr>
              <a:buSzPct val="100000"/>
              <a:buChar char="•"/>
            </a:pPr>
            <a:r>
              <a:rPr lang="en-IN" b="1" u="sng" dirty="0">
                <a:solidFill>
                  <a:srgbClr val="FF0000"/>
                </a:solidFill>
              </a:rPr>
              <a:t>Exploratory Data Analysis: </a:t>
            </a:r>
            <a:endParaRPr dirty="0"/>
          </a:p>
          <a:p>
            <a:pPr marL="514350" lvl="0" indent="-514350" algn="just" rtl="0">
              <a:lnSpc>
                <a:spcPct val="90000"/>
              </a:lnSpc>
              <a:spcBef>
                <a:spcPts val="1000"/>
              </a:spcBef>
              <a:spcAft>
                <a:spcPts val="0"/>
              </a:spcAft>
              <a:buClr>
                <a:schemeClr val="dk1"/>
              </a:buClr>
              <a:buSzPct val="100000"/>
              <a:buFont typeface="Calibri"/>
              <a:buAutoNum type="alphaLcPeriod"/>
            </a:pPr>
            <a:r>
              <a:rPr lang="en-IN" b="1" i="1" dirty="0"/>
              <a:t>Data Cleaning Steps  </a:t>
            </a:r>
            <a:endParaRPr dirty="0"/>
          </a:p>
          <a:p>
            <a:pPr marL="514350" lvl="0" indent="-514350" algn="just" rtl="0">
              <a:lnSpc>
                <a:spcPct val="90000"/>
              </a:lnSpc>
              <a:spcBef>
                <a:spcPts val="1000"/>
              </a:spcBef>
              <a:spcAft>
                <a:spcPts val="0"/>
              </a:spcAft>
              <a:buClr>
                <a:schemeClr val="dk1"/>
              </a:buClr>
              <a:buSzPct val="100000"/>
              <a:buFont typeface="Calibri"/>
              <a:buAutoNum type="alphaLcPeriod"/>
            </a:pPr>
            <a:r>
              <a:rPr lang="en-IN" b="1" i="1" dirty="0"/>
              <a:t>Data Manipulation Steps</a:t>
            </a:r>
          </a:p>
          <a:p>
            <a:pPr marL="0" lvl="0" indent="0" algn="just" rtl="0">
              <a:lnSpc>
                <a:spcPct val="90000"/>
              </a:lnSpc>
              <a:spcBef>
                <a:spcPts val="1000"/>
              </a:spcBef>
              <a:spcAft>
                <a:spcPts val="0"/>
              </a:spcAft>
              <a:buClr>
                <a:schemeClr val="dk1"/>
              </a:buClr>
              <a:buSzPct val="100000"/>
              <a:buNone/>
            </a:pPr>
            <a:endParaRPr b="1" dirty="0"/>
          </a:p>
          <a:p>
            <a:pPr marL="228600" lvl="0" indent="-228600" algn="l" rtl="0">
              <a:lnSpc>
                <a:spcPct val="90000"/>
              </a:lnSpc>
              <a:spcBef>
                <a:spcPts val="1000"/>
              </a:spcBef>
              <a:spcAft>
                <a:spcPts val="0"/>
              </a:spcAft>
              <a:buClr>
                <a:schemeClr val="dk1"/>
              </a:buClr>
              <a:buSzPct val="100000"/>
              <a:buChar char="•"/>
            </a:pPr>
            <a:r>
              <a:rPr lang="en-IN" b="1" dirty="0"/>
              <a:t>Mutual Fund Types</a:t>
            </a:r>
          </a:p>
          <a:p>
            <a:pPr marL="228600" indent="-228600">
              <a:buSzPct val="100000"/>
            </a:pPr>
            <a:r>
              <a:rPr lang="en-IN" b="1" dirty="0"/>
              <a:t>Expense Ratio and Return Analysis</a:t>
            </a:r>
            <a:endParaRPr dirty="0"/>
          </a:p>
          <a:p>
            <a:pPr marL="228600" indent="-228600">
              <a:buSzPct val="100000"/>
            </a:pPr>
            <a:r>
              <a:rPr lang="en-US" b="1" dirty="0"/>
              <a:t>Analysis Based on Fund Performance</a:t>
            </a:r>
            <a:endParaRPr lang="en-US" dirty="0"/>
          </a:p>
          <a:p>
            <a:pPr marL="228600" lvl="0" indent="-228600" algn="l" rtl="0">
              <a:lnSpc>
                <a:spcPct val="90000"/>
              </a:lnSpc>
              <a:spcBef>
                <a:spcPts val="1000"/>
              </a:spcBef>
              <a:spcAft>
                <a:spcPts val="0"/>
              </a:spcAft>
              <a:buClr>
                <a:schemeClr val="dk1"/>
              </a:buClr>
              <a:buSzPct val="100000"/>
              <a:buChar char="•"/>
            </a:pPr>
            <a:r>
              <a:rPr lang="en-IN" b="1" dirty="0"/>
              <a:t>Conclusion (Mutual Fund Portfolio)</a:t>
            </a:r>
            <a:endParaRPr dirty="0"/>
          </a:p>
          <a:p>
            <a:pPr marL="228600" lvl="0" indent="-228600" algn="l" rtl="0">
              <a:lnSpc>
                <a:spcPct val="90000"/>
              </a:lnSpc>
              <a:spcBef>
                <a:spcPts val="1000"/>
              </a:spcBef>
              <a:spcAft>
                <a:spcPts val="0"/>
              </a:spcAft>
              <a:buClr>
                <a:schemeClr val="dk1"/>
              </a:buClr>
              <a:buSzPct val="100000"/>
              <a:buChar char="•"/>
            </a:pPr>
            <a:r>
              <a:rPr lang="en-IN" b="1" dirty="0"/>
              <a:t>Q&amp;A Slide </a:t>
            </a:r>
            <a:endParaRPr dirty="0"/>
          </a:p>
          <a:p>
            <a:pPr marL="228600" lvl="0" indent="-130810" algn="l" rtl="0">
              <a:lnSpc>
                <a:spcPct val="90000"/>
              </a:lnSpc>
              <a:spcBef>
                <a:spcPts val="1000"/>
              </a:spcBef>
              <a:spcAft>
                <a:spcPts val="0"/>
              </a:spcAft>
              <a:buClr>
                <a:schemeClr val="dk1"/>
              </a:buClr>
              <a:buSzPct val="100000"/>
              <a:buNone/>
            </a:pPr>
            <a:endParaRPr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Data Cleaning – Type Conversion</a:t>
            </a:r>
            <a:endParaRPr lang="en-IN" dirty="0"/>
          </a:p>
        </p:txBody>
      </p:sp>
      <p:sp>
        <p:nvSpPr>
          <p:cNvPr id="3" name="TextBox 2">
            <a:extLst>
              <a:ext uri="{FF2B5EF4-FFF2-40B4-BE49-F238E27FC236}">
                <a16:creationId xmlns:a16="http://schemas.microsoft.com/office/drawing/2014/main" id="{27348E90-DFA5-15BA-6488-FA58D73D5FA7}"/>
              </a:ext>
            </a:extLst>
          </p:cNvPr>
          <p:cNvSpPr txBox="1"/>
          <p:nvPr/>
        </p:nvSpPr>
        <p:spPr>
          <a:xfrm>
            <a:off x="406457" y="1151130"/>
            <a:ext cx="8068240"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t>Remove unwanted Columns and Rows</a:t>
            </a:r>
          </a:p>
          <a:p>
            <a:pPr marL="342900" indent="-342900">
              <a:buFont typeface="Arial" panose="020B0604020202020204" pitchFamily="34" charset="0"/>
              <a:buChar char="•"/>
            </a:pPr>
            <a:endParaRPr lang="en-IN" sz="2000" dirty="0"/>
          </a:p>
        </p:txBody>
      </p:sp>
      <p:sp>
        <p:nvSpPr>
          <p:cNvPr id="12" name="TextBox 11">
            <a:extLst>
              <a:ext uri="{FF2B5EF4-FFF2-40B4-BE49-F238E27FC236}">
                <a16:creationId xmlns:a16="http://schemas.microsoft.com/office/drawing/2014/main" id="{584BA0F1-3F5D-5691-AF55-3505BB6DA3B2}"/>
              </a:ext>
            </a:extLst>
          </p:cNvPr>
          <p:cNvSpPr txBox="1"/>
          <p:nvPr/>
        </p:nvSpPr>
        <p:spPr>
          <a:xfrm>
            <a:off x="406456" y="2612145"/>
            <a:ext cx="10029015"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t>Convert object to Date Time &amp; Integer Data Type</a:t>
            </a:r>
          </a:p>
          <a:p>
            <a:pPr marL="342900" indent="-342900">
              <a:buFont typeface="Arial" panose="020B0604020202020204" pitchFamily="34" charset="0"/>
              <a:buChar char="•"/>
            </a:pPr>
            <a:endParaRPr lang="en-IN" sz="2000" dirty="0"/>
          </a:p>
        </p:txBody>
      </p:sp>
      <p:sp>
        <p:nvSpPr>
          <p:cNvPr id="4" name="TextBox 3">
            <a:extLst>
              <a:ext uri="{FF2B5EF4-FFF2-40B4-BE49-F238E27FC236}">
                <a16:creationId xmlns:a16="http://schemas.microsoft.com/office/drawing/2014/main" id="{6ADBAD24-CAA2-A708-C7C8-6981B37513A1}"/>
              </a:ext>
            </a:extLst>
          </p:cNvPr>
          <p:cNvSpPr txBox="1"/>
          <p:nvPr/>
        </p:nvSpPr>
        <p:spPr>
          <a:xfrm>
            <a:off x="406455" y="4882050"/>
            <a:ext cx="10029015"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a:t>Reset Index</a:t>
            </a:r>
          </a:p>
        </p:txBody>
      </p:sp>
      <p:pic>
        <p:nvPicPr>
          <p:cNvPr id="9" name="Picture 8">
            <a:extLst>
              <a:ext uri="{FF2B5EF4-FFF2-40B4-BE49-F238E27FC236}">
                <a16:creationId xmlns:a16="http://schemas.microsoft.com/office/drawing/2014/main" id="{A8A771D8-F40C-51A7-9CD4-B0930BB1ADEE}"/>
              </a:ext>
            </a:extLst>
          </p:cNvPr>
          <p:cNvPicPr>
            <a:picLocks noChangeAspect="1"/>
          </p:cNvPicPr>
          <p:nvPr/>
        </p:nvPicPr>
        <p:blipFill>
          <a:blip r:embed="rId3"/>
          <a:stretch>
            <a:fillRect/>
          </a:stretch>
        </p:blipFill>
        <p:spPr>
          <a:xfrm>
            <a:off x="910220" y="1622007"/>
            <a:ext cx="5944115" cy="800169"/>
          </a:xfrm>
          <a:prstGeom prst="rect">
            <a:avLst/>
          </a:prstGeom>
        </p:spPr>
      </p:pic>
      <p:pic>
        <p:nvPicPr>
          <p:cNvPr id="17" name="Picture 16">
            <a:extLst>
              <a:ext uri="{FF2B5EF4-FFF2-40B4-BE49-F238E27FC236}">
                <a16:creationId xmlns:a16="http://schemas.microsoft.com/office/drawing/2014/main" id="{C8F68092-F63E-1ABC-1C8C-BCA3B2B0D0A3}"/>
              </a:ext>
            </a:extLst>
          </p:cNvPr>
          <p:cNvPicPr>
            <a:picLocks noChangeAspect="1"/>
          </p:cNvPicPr>
          <p:nvPr/>
        </p:nvPicPr>
        <p:blipFill>
          <a:blip r:embed="rId4"/>
          <a:stretch>
            <a:fillRect/>
          </a:stretch>
        </p:blipFill>
        <p:spPr>
          <a:xfrm>
            <a:off x="910220" y="3044753"/>
            <a:ext cx="6020322" cy="1676545"/>
          </a:xfrm>
          <a:prstGeom prst="rect">
            <a:avLst/>
          </a:prstGeom>
        </p:spPr>
      </p:pic>
      <p:pic>
        <p:nvPicPr>
          <p:cNvPr id="19" name="Picture 18">
            <a:extLst>
              <a:ext uri="{FF2B5EF4-FFF2-40B4-BE49-F238E27FC236}">
                <a16:creationId xmlns:a16="http://schemas.microsoft.com/office/drawing/2014/main" id="{16705036-5700-307C-7A85-7550EA9E3AF1}"/>
              </a:ext>
            </a:extLst>
          </p:cNvPr>
          <p:cNvPicPr>
            <a:picLocks noChangeAspect="1"/>
          </p:cNvPicPr>
          <p:nvPr/>
        </p:nvPicPr>
        <p:blipFill>
          <a:blip r:embed="rId5"/>
          <a:stretch>
            <a:fillRect/>
          </a:stretch>
        </p:blipFill>
        <p:spPr>
          <a:xfrm>
            <a:off x="910220" y="5341078"/>
            <a:ext cx="2834886" cy="365792"/>
          </a:xfrm>
          <a:prstGeom prst="rect">
            <a:avLst/>
          </a:prstGeom>
        </p:spPr>
      </p:pic>
    </p:spTree>
    <p:extLst>
      <p:ext uri="{BB962C8B-B14F-4D97-AF65-F5344CB8AC3E}">
        <p14:creationId xmlns:p14="http://schemas.microsoft.com/office/powerpoint/2010/main" val="312111946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Data After Cleaning</a:t>
            </a:r>
            <a:endParaRPr lang="en-IN" dirty="0"/>
          </a:p>
        </p:txBody>
      </p:sp>
      <p:pic>
        <p:nvPicPr>
          <p:cNvPr id="6" name="Picture 5">
            <a:extLst>
              <a:ext uri="{FF2B5EF4-FFF2-40B4-BE49-F238E27FC236}">
                <a16:creationId xmlns:a16="http://schemas.microsoft.com/office/drawing/2014/main" id="{ED0372E0-B367-1BDC-C36A-FCD1033DB4ED}"/>
              </a:ext>
            </a:extLst>
          </p:cNvPr>
          <p:cNvPicPr>
            <a:picLocks noChangeAspect="1"/>
          </p:cNvPicPr>
          <p:nvPr/>
        </p:nvPicPr>
        <p:blipFill>
          <a:blip r:embed="rId3"/>
          <a:stretch>
            <a:fillRect/>
          </a:stretch>
        </p:blipFill>
        <p:spPr>
          <a:xfrm>
            <a:off x="6205286" y="1209208"/>
            <a:ext cx="5267270" cy="4739255"/>
          </a:xfrm>
          <a:prstGeom prst="rect">
            <a:avLst/>
          </a:prstGeom>
        </p:spPr>
      </p:pic>
      <p:pic>
        <p:nvPicPr>
          <p:cNvPr id="3" name="Picture 2">
            <a:extLst>
              <a:ext uri="{FF2B5EF4-FFF2-40B4-BE49-F238E27FC236}">
                <a16:creationId xmlns:a16="http://schemas.microsoft.com/office/drawing/2014/main" id="{8EDDDFD4-F830-D8E0-A5F1-4EA2E77E6D1C}"/>
              </a:ext>
            </a:extLst>
          </p:cNvPr>
          <p:cNvPicPr>
            <a:picLocks noChangeAspect="1"/>
          </p:cNvPicPr>
          <p:nvPr/>
        </p:nvPicPr>
        <p:blipFill>
          <a:blip r:embed="rId4"/>
          <a:stretch>
            <a:fillRect/>
          </a:stretch>
        </p:blipFill>
        <p:spPr>
          <a:xfrm>
            <a:off x="969071" y="1209208"/>
            <a:ext cx="4359018" cy="4854361"/>
          </a:xfrm>
          <a:prstGeom prst="rect">
            <a:avLst/>
          </a:prstGeom>
        </p:spPr>
      </p:pic>
    </p:spTree>
    <p:extLst>
      <p:ext uri="{BB962C8B-B14F-4D97-AF65-F5344CB8AC3E}">
        <p14:creationId xmlns:p14="http://schemas.microsoft.com/office/powerpoint/2010/main" val="158084165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What are the Types of Mutual Funds</a:t>
            </a:r>
            <a:endParaRPr lang="en-IN" dirty="0"/>
          </a:p>
        </p:txBody>
      </p:sp>
      <p:pic>
        <p:nvPicPr>
          <p:cNvPr id="2050" name="Picture 2">
            <a:extLst>
              <a:ext uri="{FF2B5EF4-FFF2-40B4-BE49-F238E27FC236}">
                <a16:creationId xmlns:a16="http://schemas.microsoft.com/office/drawing/2014/main" id="{D83B4731-A036-7E20-6C7E-3467F3488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04" y="1290956"/>
            <a:ext cx="5048250" cy="39147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F84281E-71A7-362E-C253-5361DDB30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147" y="1120121"/>
            <a:ext cx="4944653" cy="48667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155D0D-C32D-DADF-D155-088BA0F9039F}"/>
              </a:ext>
            </a:extLst>
          </p:cNvPr>
          <p:cNvSpPr txBox="1"/>
          <p:nvPr/>
        </p:nvSpPr>
        <p:spPr>
          <a:xfrm>
            <a:off x="1199876" y="5479005"/>
            <a:ext cx="6275580" cy="1015663"/>
          </a:xfrm>
          <a:prstGeom prst="rect">
            <a:avLst/>
          </a:prstGeom>
          <a:noFill/>
        </p:spPr>
        <p:txBody>
          <a:bodyPr wrap="square" rtlCol="0">
            <a:spAutoFit/>
          </a:bodyPr>
          <a:lstStyle/>
          <a:p>
            <a:r>
              <a:rPr lang="en-IN" sz="2000" dirty="0"/>
              <a:t>Equity Mutual Funds are more in our Data </a:t>
            </a:r>
          </a:p>
          <a:p>
            <a:endParaRPr lang="en-IN" sz="2000" dirty="0"/>
          </a:p>
          <a:p>
            <a:r>
              <a:rPr lang="en-IN" sz="2000" dirty="0"/>
              <a:t>Follow by Debt Other Hybrid and Solution Oriented</a:t>
            </a:r>
          </a:p>
        </p:txBody>
      </p:sp>
    </p:spTree>
    <p:extLst>
      <p:ext uri="{BB962C8B-B14F-4D97-AF65-F5344CB8AC3E}">
        <p14:creationId xmlns:p14="http://schemas.microsoft.com/office/powerpoint/2010/main" val="378370048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Types of Equity Mutual Funds</a:t>
            </a:r>
            <a:endParaRPr lang="en-IN" dirty="0"/>
          </a:p>
        </p:txBody>
      </p:sp>
      <p:pic>
        <p:nvPicPr>
          <p:cNvPr id="3076" name="Picture 4">
            <a:extLst>
              <a:ext uri="{FF2B5EF4-FFF2-40B4-BE49-F238E27FC236}">
                <a16:creationId xmlns:a16="http://schemas.microsoft.com/office/drawing/2014/main" id="{CDC95818-4658-1B81-5386-A704C706F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77" y="1123581"/>
            <a:ext cx="7235467" cy="4610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D196ED-FEDF-D9B3-92C9-96C6294AE7A6}"/>
              </a:ext>
            </a:extLst>
          </p:cNvPr>
          <p:cNvSpPr txBox="1"/>
          <p:nvPr/>
        </p:nvSpPr>
        <p:spPr>
          <a:xfrm>
            <a:off x="7856189" y="2136337"/>
            <a:ext cx="4217821" cy="2585323"/>
          </a:xfrm>
          <a:prstGeom prst="rect">
            <a:avLst/>
          </a:prstGeom>
          <a:noFill/>
        </p:spPr>
        <p:txBody>
          <a:bodyPr wrap="none" rtlCol="0">
            <a:spAutoFit/>
          </a:bodyPr>
          <a:lstStyle/>
          <a:p>
            <a:pPr marL="285750" indent="-285750">
              <a:buFont typeface="Arial" panose="020B0604020202020204" pitchFamily="34" charset="0"/>
              <a:buChar char="•"/>
            </a:pPr>
            <a:r>
              <a:rPr lang="en-US" sz="1800" dirty="0"/>
              <a:t>Large-cap companies </a:t>
            </a:r>
          </a:p>
          <a:p>
            <a:r>
              <a:rPr lang="en-US" sz="1800" dirty="0"/>
              <a:t>market cap &gt; Rs 20,000 crore or more.</a:t>
            </a:r>
          </a:p>
          <a:p>
            <a:endParaRPr lang="en-US" sz="1800" dirty="0"/>
          </a:p>
          <a:p>
            <a:pPr marL="285750" indent="-285750">
              <a:buFont typeface="Arial" panose="020B0604020202020204" pitchFamily="34" charset="0"/>
              <a:buChar char="•"/>
            </a:pPr>
            <a:r>
              <a:rPr lang="en-US" sz="1800" dirty="0"/>
              <a:t>Mid-cap companies</a:t>
            </a:r>
          </a:p>
          <a:p>
            <a:r>
              <a:rPr lang="en-US" sz="1800" dirty="0"/>
              <a:t>market cap &gt; Rs 5,000 crore and</a:t>
            </a:r>
          </a:p>
          <a:p>
            <a:r>
              <a:rPr lang="en-US" sz="1800" dirty="0"/>
              <a:t>market cap &lt; Rs 20,000 crore. </a:t>
            </a:r>
          </a:p>
          <a:p>
            <a:endParaRPr lang="en-US" sz="1800" dirty="0"/>
          </a:p>
          <a:p>
            <a:pPr marL="285750" indent="-285750">
              <a:buFont typeface="Arial" panose="020B0604020202020204" pitchFamily="34" charset="0"/>
              <a:buChar char="•"/>
            </a:pPr>
            <a:r>
              <a:rPr lang="en-US" sz="1800" dirty="0"/>
              <a:t>Small-cap companies</a:t>
            </a:r>
          </a:p>
          <a:p>
            <a:r>
              <a:rPr lang="en-US" sz="1800" dirty="0"/>
              <a:t>market cap &lt; Rs 5,000 crore.</a:t>
            </a:r>
            <a:endParaRPr lang="en-IN" sz="1800" dirty="0"/>
          </a:p>
        </p:txBody>
      </p:sp>
    </p:spTree>
    <p:extLst>
      <p:ext uri="{BB962C8B-B14F-4D97-AF65-F5344CB8AC3E}">
        <p14:creationId xmlns:p14="http://schemas.microsoft.com/office/powerpoint/2010/main" val="253578926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Types of Debt Mutual Funds</a:t>
            </a:r>
            <a:endParaRPr lang="en-IN" dirty="0"/>
          </a:p>
        </p:txBody>
      </p:sp>
      <p:pic>
        <p:nvPicPr>
          <p:cNvPr id="4100" name="Picture 4">
            <a:extLst>
              <a:ext uri="{FF2B5EF4-FFF2-40B4-BE49-F238E27FC236}">
                <a16:creationId xmlns:a16="http://schemas.microsoft.com/office/drawing/2014/main" id="{D4153449-C0ED-747A-03BD-0700BB8DB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830" y="1073228"/>
            <a:ext cx="7476340" cy="471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447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Other Types of Mutual Funds</a:t>
            </a:r>
            <a:endParaRPr lang="en-IN" dirty="0"/>
          </a:p>
        </p:txBody>
      </p:sp>
      <p:pic>
        <p:nvPicPr>
          <p:cNvPr id="5122" name="Picture 2">
            <a:extLst>
              <a:ext uri="{FF2B5EF4-FFF2-40B4-BE49-F238E27FC236}">
                <a16:creationId xmlns:a16="http://schemas.microsoft.com/office/drawing/2014/main" id="{AD176643-52AF-0703-EE50-53806D3D1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43" y="1614511"/>
            <a:ext cx="3766066" cy="413463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DDDCC3F-4CAF-5EA8-CA12-18D397890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757" y="1515604"/>
            <a:ext cx="4151848" cy="382679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1A24A0F-E0A5-2628-6821-9DCD4EE8D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0909" y="1614511"/>
            <a:ext cx="4151848" cy="4391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9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Analyse Expense Ratio based on Funds Type</a:t>
            </a:r>
            <a:endParaRPr lang="en-IN" dirty="0"/>
          </a:p>
        </p:txBody>
      </p:sp>
      <p:pic>
        <p:nvPicPr>
          <p:cNvPr id="6146" name="Picture 2">
            <a:extLst>
              <a:ext uri="{FF2B5EF4-FFF2-40B4-BE49-F238E27FC236}">
                <a16:creationId xmlns:a16="http://schemas.microsoft.com/office/drawing/2014/main" id="{809A773F-2201-E272-2A09-7199373AB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62" y="952106"/>
            <a:ext cx="5777534" cy="58288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0A792D-970F-9661-234F-836276AFB7FD}"/>
              </a:ext>
            </a:extLst>
          </p:cNvPr>
          <p:cNvSpPr txBox="1"/>
          <p:nvPr/>
        </p:nvSpPr>
        <p:spPr>
          <a:xfrm>
            <a:off x="6730738" y="1385740"/>
            <a:ext cx="4734300" cy="4278094"/>
          </a:xfrm>
          <a:prstGeom prst="rect">
            <a:avLst/>
          </a:prstGeom>
          <a:noFill/>
        </p:spPr>
        <p:txBody>
          <a:bodyPr wrap="square" rtlCol="0">
            <a:spAutoFit/>
          </a:bodyPr>
          <a:lstStyle/>
          <a:p>
            <a:pPr marL="285750" indent="-285750">
              <a:buFont typeface="Arial" panose="020B0604020202020204" pitchFamily="34" charset="0"/>
              <a:buChar char="•"/>
            </a:pPr>
            <a:r>
              <a:rPr lang="en-IN" sz="1600" dirty="0"/>
              <a:t>In Equity Fund most Funds Expense Ratios are Distribute around 0.5% to  1%.</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In Other Mutual Funds many Funds are available below 0.5%.</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Debt Funds have more number of funds with very less expense ratio when compare with other types.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Solution Oriented Funds have slightly higher Expense Ratio compare with other types. </a:t>
            </a:r>
          </a:p>
          <a:p>
            <a:endParaRPr lang="en-IN" sz="1600" dirty="0"/>
          </a:p>
          <a:p>
            <a:endParaRPr lang="en-IN" sz="1600" dirty="0"/>
          </a:p>
        </p:txBody>
      </p:sp>
    </p:spTree>
    <p:extLst>
      <p:ext uri="{BB962C8B-B14F-4D97-AF65-F5344CB8AC3E}">
        <p14:creationId xmlns:p14="http://schemas.microsoft.com/office/powerpoint/2010/main" val="2228401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1000"/>
                                        <p:tgtEl>
                                          <p:spTgt spid="7">
                                            <p:txEl>
                                              <p:pRg st="6" end="6"/>
                                            </p:txEl>
                                          </p:spTgt>
                                        </p:tgtEl>
                                      </p:cBhvr>
                                    </p:animEffect>
                                    <p:anim calcmode="lin" valueType="num">
                                      <p:cBhvr>
                                        <p:cTn id="2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7">
                                            <p:txEl>
                                              <p:pRg st="9" end="9"/>
                                            </p:txEl>
                                          </p:spTgt>
                                        </p:tgtEl>
                                        <p:attrNameLst>
                                          <p:attrName>style.visibility</p:attrName>
                                        </p:attrNameLst>
                                      </p:cBhvr>
                                      <p:to>
                                        <p:strVal val="visible"/>
                                      </p:to>
                                    </p:set>
                                    <p:animEffect transition="in" filter="fade">
                                      <p:cBhvr>
                                        <p:cTn id="28" dur="1000"/>
                                        <p:tgtEl>
                                          <p:spTgt spid="7">
                                            <p:txEl>
                                              <p:pRg st="9" end="9"/>
                                            </p:txEl>
                                          </p:spTgt>
                                        </p:tgtEl>
                                      </p:cBhvr>
                                    </p:animEffect>
                                    <p:anim calcmode="lin" valueType="num">
                                      <p:cBhvr>
                                        <p:cTn id="29"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Expense Ratio based on Funds Type</a:t>
            </a:r>
            <a:endParaRPr lang="en-IN" dirty="0"/>
          </a:p>
        </p:txBody>
      </p:sp>
      <p:sp>
        <p:nvSpPr>
          <p:cNvPr id="7" name="TextBox 6">
            <a:extLst>
              <a:ext uri="{FF2B5EF4-FFF2-40B4-BE49-F238E27FC236}">
                <a16:creationId xmlns:a16="http://schemas.microsoft.com/office/drawing/2014/main" id="{B20A792D-970F-9661-234F-836276AFB7FD}"/>
              </a:ext>
            </a:extLst>
          </p:cNvPr>
          <p:cNvSpPr txBox="1"/>
          <p:nvPr/>
        </p:nvSpPr>
        <p:spPr>
          <a:xfrm>
            <a:off x="307268" y="1290956"/>
            <a:ext cx="3601040" cy="2800767"/>
          </a:xfrm>
          <a:prstGeom prst="rect">
            <a:avLst/>
          </a:prstGeom>
          <a:noFill/>
        </p:spPr>
        <p:txBody>
          <a:bodyPr wrap="square" rtlCol="0">
            <a:spAutoFit/>
          </a:bodyPr>
          <a:lstStyle/>
          <a:p>
            <a:pPr marL="285750" indent="-285750">
              <a:buFont typeface="Arial" panose="020B0604020202020204" pitchFamily="34" charset="0"/>
              <a:buChar char="•"/>
            </a:pPr>
            <a:r>
              <a:rPr lang="en-IN" sz="1600" dirty="0"/>
              <a:t>Other and Debt funds have less expense Ratios.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Solution Oriented Fund’s minimum expense ratio was higher than other funds minimum.</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Other Funds have more outliers. Due to the Overseas FOF have high Expense Ratios than domestic FOF and Index funds.</a:t>
            </a:r>
          </a:p>
        </p:txBody>
      </p:sp>
      <p:pic>
        <p:nvPicPr>
          <p:cNvPr id="2050" name="Picture 2">
            <a:extLst>
              <a:ext uri="{FF2B5EF4-FFF2-40B4-BE49-F238E27FC236}">
                <a16:creationId xmlns:a16="http://schemas.microsoft.com/office/drawing/2014/main" id="{F0E366F2-261B-F577-6393-2A8C326AA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182" y="937035"/>
            <a:ext cx="8058150" cy="5210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BCF834D-29B5-75A7-6C3A-8325EA6F3C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74" y="4091723"/>
            <a:ext cx="3391659" cy="267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54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054"/>
                                        </p:tgtEl>
                                        <p:attrNameLst>
                                          <p:attrName>style.visibility</p:attrName>
                                        </p:attrNameLst>
                                      </p:cBhvr>
                                      <p:to>
                                        <p:strVal val="visible"/>
                                      </p:to>
                                    </p:set>
                                    <p:animEffect transition="in" filter="wipe(up)">
                                      <p:cBhvr>
                                        <p:cTn id="28"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Expense Ratio Conclusion</a:t>
            </a:r>
            <a:endParaRPr lang="en-IN" dirty="0"/>
          </a:p>
        </p:txBody>
      </p:sp>
      <p:sp>
        <p:nvSpPr>
          <p:cNvPr id="7" name="TextBox 6">
            <a:extLst>
              <a:ext uri="{FF2B5EF4-FFF2-40B4-BE49-F238E27FC236}">
                <a16:creationId xmlns:a16="http://schemas.microsoft.com/office/drawing/2014/main" id="{B20A792D-970F-9661-234F-836276AFB7FD}"/>
              </a:ext>
            </a:extLst>
          </p:cNvPr>
          <p:cNvSpPr txBox="1"/>
          <p:nvPr/>
        </p:nvSpPr>
        <p:spPr>
          <a:xfrm>
            <a:off x="838200" y="1290956"/>
            <a:ext cx="10429875" cy="3785652"/>
          </a:xfrm>
          <a:prstGeom prst="rect">
            <a:avLst/>
          </a:prstGeom>
          <a:noFill/>
        </p:spPr>
        <p:txBody>
          <a:bodyPr wrap="square" rtlCol="0">
            <a:spAutoFit/>
          </a:bodyPr>
          <a:lstStyle/>
          <a:p>
            <a:pPr marL="285750" indent="-285750">
              <a:buFont typeface="Arial" panose="020B0604020202020204" pitchFamily="34" charset="0"/>
              <a:buChar char="•"/>
            </a:pPr>
            <a:r>
              <a:rPr lang="en-IN" sz="2400" dirty="0"/>
              <a:t>By this Expense Ratio Analysis it is better to avoid Solution Oriented Funds</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In Other Funds, Index Funds have very less Expense Ratio as like Debt Funds</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To Design a well diversified Mutual fund Portfolio include Debt and Index fund to reduce cumulative Expense Ratio</a:t>
            </a:r>
          </a:p>
        </p:txBody>
      </p:sp>
    </p:spTree>
    <p:extLst>
      <p:ext uri="{BB962C8B-B14F-4D97-AF65-F5344CB8AC3E}">
        <p14:creationId xmlns:p14="http://schemas.microsoft.com/office/powerpoint/2010/main" val="3015324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1000"/>
                                        <p:tgtEl>
                                          <p:spTgt spid="7">
                                            <p:txEl>
                                              <p:pRg st="6" end="6"/>
                                            </p:txEl>
                                          </p:spTgt>
                                        </p:tgtEl>
                                      </p:cBhvr>
                                    </p:animEffect>
                                    <p:anim calcmode="lin" valueType="num">
                                      <p:cBhvr>
                                        <p:cTn id="2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Average Return based on Funds Type</a:t>
            </a:r>
            <a:endParaRPr lang="en-IN" dirty="0"/>
          </a:p>
        </p:txBody>
      </p:sp>
      <p:sp>
        <p:nvSpPr>
          <p:cNvPr id="7" name="TextBox 6">
            <a:extLst>
              <a:ext uri="{FF2B5EF4-FFF2-40B4-BE49-F238E27FC236}">
                <a16:creationId xmlns:a16="http://schemas.microsoft.com/office/drawing/2014/main" id="{B20A792D-970F-9661-234F-836276AFB7FD}"/>
              </a:ext>
            </a:extLst>
          </p:cNvPr>
          <p:cNvSpPr txBox="1"/>
          <p:nvPr/>
        </p:nvSpPr>
        <p:spPr>
          <a:xfrm>
            <a:off x="834898" y="3728920"/>
            <a:ext cx="5185688" cy="3046988"/>
          </a:xfrm>
          <a:prstGeom prst="rect">
            <a:avLst/>
          </a:prstGeom>
          <a:noFill/>
        </p:spPr>
        <p:txBody>
          <a:bodyPr wrap="square" rtlCol="0">
            <a:spAutoFit/>
          </a:bodyPr>
          <a:lstStyle/>
          <a:p>
            <a:pPr marL="285750" indent="-285750">
              <a:buFont typeface="Arial" panose="020B0604020202020204" pitchFamily="34" charset="0"/>
              <a:buChar char="•"/>
            </a:pPr>
            <a:r>
              <a:rPr lang="en-IN" sz="1600" dirty="0"/>
              <a:t>Equity Fund generates High Return when compared with other type of funds.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Debt Fund risk is very low corresponding to that return also low.</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Solution Oriented Funds and Hybrid Funds are having high expense Ratio so if their return are good also we can avoid it.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Other Funds return was considerable and Expense Ratio was very low.</a:t>
            </a:r>
          </a:p>
        </p:txBody>
      </p:sp>
      <p:sp>
        <p:nvSpPr>
          <p:cNvPr id="12" name="TextBox 11">
            <a:extLst>
              <a:ext uri="{FF2B5EF4-FFF2-40B4-BE49-F238E27FC236}">
                <a16:creationId xmlns:a16="http://schemas.microsoft.com/office/drawing/2014/main" id="{7795B864-BE3A-9C6C-9613-4E88DBE2986C}"/>
              </a:ext>
            </a:extLst>
          </p:cNvPr>
          <p:cNvSpPr txBox="1"/>
          <p:nvPr/>
        </p:nvSpPr>
        <p:spPr>
          <a:xfrm>
            <a:off x="5071621" y="5024487"/>
            <a:ext cx="2818614" cy="307777"/>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id="{3E71F627-D538-3C2F-AEE5-80E547E08DCC}"/>
              </a:ext>
            </a:extLst>
          </p:cNvPr>
          <p:cNvPicPr>
            <a:picLocks noChangeAspect="1"/>
          </p:cNvPicPr>
          <p:nvPr/>
        </p:nvPicPr>
        <p:blipFill>
          <a:blip r:embed="rId3"/>
          <a:stretch>
            <a:fillRect/>
          </a:stretch>
        </p:blipFill>
        <p:spPr>
          <a:xfrm>
            <a:off x="838200" y="1277529"/>
            <a:ext cx="4648603" cy="2248095"/>
          </a:xfrm>
          <a:prstGeom prst="rect">
            <a:avLst/>
          </a:prstGeom>
        </p:spPr>
      </p:pic>
      <p:pic>
        <p:nvPicPr>
          <p:cNvPr id="1026" name="Picture 2">
            <a:extLst>
              <a:ext uri="{FF2B5EF4-FFF2-40B4-BE49-F238E27FC236}">
                <a16:creationId xmlns:a16="http://schemas.microsoft.com/office/drawing/2014/main" id="{219088F3-748D-284B-FB01-A4A3D99DE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416" y="1032875"/>
            <a:ext cx="5065336" cy="498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3308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1000"/>
                                        <p:tgtEl>
                                          <p:spTgt spid="7">
                                            <p:txEl>
                                              <p:pRg st="2" end="2"/>
                                            </p:txEl>
                                          </p:spTgt>
                                        </p:tgtEl>
                                      </p:cBhvr>
                                    </p:animEffect>
                                    <p:anim calcmode="lin" valueType="num">
                                      <p:cBhvr>
                                        <p:cTn id="20"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1000"/>
                                        <p:tgtEl>
                                          <p:spTgt spid="7">
                                            <p:txEl>
                                              <p:pRg st="4" end="4"/>
                                            </p:txEl>
                                          </p:spTgt>
                                        </p:tgtEl>
                                      </p:cBhvr>
                                    </p:animEffect>
                                    <p:anim calcmode="lin" valueType="num">
                                      <p:cBhvr>
                                        <p:cTn id="2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1000"/>
                                        <p:tgtEl>
                                          <p:spTgt spid="7">
                                            <p:txEl>
                                              <p:pRg st="6" end="6"/>
                                            </p:txEl>
                                          </p:spTgt>
                                        </p:tgtEl>
                                      </p:cBhvr>
                                    </p:animEffect>
                                    <p:anim calcmode="lin" valueType="num">
                                      <p:cBhvr>
                                        <p:cTn id="34"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737811" y="1299172"/>
            <a:ext cx="10796963" cy="14772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b="1" dirty="0">
                <a:solidFill>
                  <a:schemeClr val="dk1"/>
                </a:solidFill>
                <a:latin typeface="Calibri"/>
                <a:ea typeface="Calibri"/>
                <a:cs typeface="Calibri"/>
                <a:sym typeface="Calibri"/>
              </a:rPr>
              <a:t>Naga Babu K</a:t>
            </a:r>
          </a:p>
          <a:p>
            <a:pPr marL="285750" marR="0" lvl="0" indent="-285750" algn="l" rtl="0">
              <a:spcBef>
                <a:spcPts val="0"/>
              </a:spcBef>
              <a:spcAft>
                <a:spcPts val="0"/>
              </a:spcAft>
              <a:buClr>
                <a:schemeClr val="dk1"/>
              </a:buClr>
              <a:buSzPts val="1800"/>
              <a:buFont typeface="Arial"/>
              <a:buChar char="•"/>
            </a:pPr>
            <a:r>
              <a:rPr lang="en-IN" sz="1800" b="1" dirty="0">
                <a:solidFill>
                  <a:schemeClr val="dk1"/>
                </a:solidFill>
                <a:latin typeface="Calibri"/>
                <a:ea typeface="Calibri"/>
                <a:cs typeface="Calibri"/>
                <a:sym typeface="Calibri"/>
              </a:rPr>
              <a:t>I completed my graduation In the stream of Civil Engineering, I’m the Self learner, I’m exited to learn new things.  </a:t>
            </a:r>
            <a:endParaRPr sz="1800" b="1"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IN" sz="1800" b="1" dirty="0">
                <a:solidFill>
                  <a:schemeClr val="dk1"/>
                </a:solidFill>
                <a:latin typeface="Calibri"/>
                <a:ea typeface="Calibri"/>
                <a:cs typeface="Calibri"/>
                <a:sym typeface="Calibri"/>
              </a:rPr>
              <a:t>I want start my with career as a data scientist because this is one of the world leading Technology which going to rule the next 10 to 20 years.  </a:t>
            </a:r>
          </a:p>
        </p:txBody>
      </p:sp>
      <p:sp>
        <p:nvSpPr>
          <p:cNvPr id="105" name="Google Shape;105;p3"/>
          <p:cNvSpPr txBox="1"/>
          <p:nvPr/>
        </p:nvSpPr>
        <p:spPr>
          <a:xfrm>
            <a:off x="427656" y="416554"/>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0" i="0" u="none" strike="noStrike" cap="none" dirty="0">
                <a:solidFill>
                  <a:srgbClr val="FF0000"/>
                </a:solidFill>
                <a:latin typeface="Lato Black"/>
                <a:ea typeface="Lato Black"/>
                <a:cs typeface="Lato Black"/>
                <a:sym typeface="Lato Black"/>
              </a:rPr>
              <a:t>Quick Introduction About us</a:t>
            </a:r>
            <a:endParaRPr sz="1800" b="0" i="0" u="none" strike="noStrike" cap="none" dirty="0">
              <a:solidFill>
                <a:srgbClr val="FF0000"/>
              </a:solidFill>
              <a:latin typeface="Calibri"/>
              <a:ea typeface="Calibri"/>
              <a:cs typeface="Calibri"/>
              <a:sym typeface="Calibri"/>
            </a:endParaRPr>
          </a:p>
        </p:txBody>
      </p:sp>
      <p:sp>
        <p:nvSpPr>
          <p:cNvPr id="2" name="Google Shape;104;p3">
            <a:extLst>
              <a:ext uri="{FF2B5EF4-FFF2-40B4-BE49-F238E27FC236}">
                <a16:creationId xmlns:a16="http://schemas.microsoft.com/office/drawing/2014/main" id="{BC15FFBF-5A39-BFC9-1E34-69EAE7EB90AC}"/>
              </a:ext>
            </a:extLst>
          </p:cNvPr>
          <p:cNvSpPr txBox="1"/>
          <p:nvPr/>
        </p:nvSpPr>
        <p:spPr>
          <a:xfrm>
            <a:off x="737812" y="3429000"/>
            <a:ext cx="10796963"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b="1" dirty="0">
                <a:solidFill>
                  <a:schemeClr val="dk1"/>
                </a:solidFill>
                <a:latin typeface="Calibri"/>
                <a:ea typeface="Calibri"/>
                <a:cs typeface="Calibri"/>
                <a:sym typeface="Calibri"/>
              </a:rPr>
              <a:t>Aravinth B</a:t>
            </a:r>
          </a:p>
          <a:p>
            <a:pPr marL="285750" marR="0" lvl="0" indent="-285750" algn="l" rtl="0">
              <a:spcBef>
                <a:spcPts val="0"/>
              </a:spcBef>
              <a:spcAft>
                <a:spcPts val="0"/>
              </a:spcAft>
              <a:buClr>
                <a:schemeClr val="dk1"/>
              </a:buClr>
              <a:buSzPts val="1800"/>
              <a:buFont typeface="Arial"/>
              <a:buChar char="•"/>
            </a:pPr>
            <a:r>
              <a:rPr lang="en-IN" sz="1800" b="1" dirty="0">
                <a:solidFill>
                  <a:schemeClr val="dk1"/>
                </a:solidFill>
                <a:latin typeface="Calibri"/>
                <a:ea typeface="Calibri"/>
                <a:cs typeface="Calibri"/>
                <a:sym typeface="Calibri"/>
              </a:rPr>
              <a:t>I started my career by pursuing a degree in Mechatronics, a field that has provided me with a strong foundation in Mechanics, Electronics and Computer Control Systems. 	</a:t>
            </a:r>
            <a:endParaRPr sz="1800" b="1"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b="1" i="0" u="none" strike="noStrike" cap="none" dirty="0">
                <a:solidFill>
                  <a:schemeClr val="dk1"/>
                </a:solidFill>
                <a:latin typeface="Calibri"/>
                <a:ea typeface="Calibri"/>
                <a:cs typeface="Calibri"/>
                <a:sym typeface="Calibri"/>
              </a:rPr>
              <a:t>Recognizing the pivotal role that data science plays in the realm of robotics and artificial intelligence. </a:t>
            </a:r>
            <a:r>
              <a:rPr lang="en-IN" sz="1800" b="1" i="0" u="none" strike="noStrike" cap="none" dirty="0">
                <a:solidFill>
                  <a:schemeClr val="dk1"/>
                </a:solidFill>
                <a:latin typeface="Calibri"/>
                <a:ea typeface="Calibri"/>
                <a:cs typeface="Calibri"/>
                <a:sym typeface="Calibri"/>
              </a:rPr>
              <a:t>I honed my skill in Python programming. </a:t>
            </a:r>
            <a:r>
              <a:rPr lang="en-US" sz="1800" b="1" i="0" u="none" strike="noStrike" cap="none" dirty="0">
                <a:solidFill>
                  <a:schemeClr val="dk1"/>
                </a:solidFill>
                <a:latin typeface="Calibri"/>
                <a:ea typeface="Calibri"/>
                <a:cs typeface="Calibri"/>
                <a:sym typeface="Calibri"/>
              </a:rPr>
              <a:t>My passion led me further </a:t>
            </a:r>
            <a:r>
              <a:rPr lang="en-US" sz="1800" b="1" dirty="0">
                <a:solidFill>
                  <a:schemeClr val="dk1"/>
                </a:solidFill>
                <a:latin typeface="Calibri"/>
                <a:ea typeface="Calibri"/>
                <a:cs typeface="Calibri"/>
                <a:sym typeface="Calibri"/>
              </a:rPr>
              <a:t>to Explore</a:t>
            </a:r>
            <a:r>
              <a:rPr lang="en-US" sz="1800" b="1" i="0" u="none" strike="noStrike" cap="none" dirty="0">
                <a:solidFill>
                  <a:schemeClr val="dk1"/>
                </a:solidFill>
                <a:latin typeface="Calibri"/>
                <a:ea typeface="Calibri"/>
                <a:cs typeface="Calibri"/>
                <a:sym typeface="Calibri"/>
              </a:rPr>
              <a:t> the world of AI and machine learning.</a:t>
            </a:r>
          </a:p>
          <a:p>
            <a:pPr marL="285750" marR="0" lvl="0" indent="-285750" algn="l" rtl="0">
              <a:spcBef>
                <a:spcPts val="0"/>
              </a:spcBef>
              <a:spcAft>
                <a:spcPts val="0"/>
              </a:spcAft>
              <a:buClr>
                <a:schemeClr val="dk1"/>
              </a:buClr>
              <a:buSzPts val="1800"/>
              <a:buFont typeface="Arial"/>
              <a:buChar char="•"/>
            </a:pPr>
            <a:r>
              <a:rPr lang="en-US" sz="1800" b="1" dirty="0">
                <a:solidFill>
                  <a:schemeClr val="dk1"/>
                </a:solidFill>
                <a:latin typeface="Calibri"/>
                <a:ea typeface="Calibri"/>
                <a:cs typeface="Calibri"/>
                <a:sym typeface="Calibri"/>
              </a:rPr>
              <a:t>But my curiosity didn't stop there. I also found myself drawn to the intricate landscape of investing and finance. My fascination with understanding how money flows, grows, and shapes economies drove me to explore this field further.</a:t>
            </a:r>
            <a:endParaRPr lang="en-IN" sz="1800" b="1" i="0" u="none" strike="noStrike" cap="none" dirty="0">
              <a:solidFill>
                <a:schemeClr val="dk1"/>
              </a:solidFill>
              <a:latin typeface="Calibri"/>
              <a:ea typeface="Calibri"/>
              <a:cs typeface="Calibri"/>
              <a:sym typeface="Calibri"/>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Return based on Funds Type</a:t>
            </a:r>
            <a:endParaRPr lang="en-IN" dirty="0"/>
          </a:p>
        </p:txBody>
      </p:sp>
      <p:sp>
        <p:nvSpPr>
          <p:cNvPr id="7" name="TextBox 6">
            <a:extLst>
              <a:ext uri="{FF2B5EF4-FFF2-40B4-BE49-F238E27FC236}">
                <a16:creationId xmlns:a16="http://schemas.microsoft.com/office/drawing/2014/main" id="{B20A792D-970F-9661-234F-836276AFB7FD}"/>
              </a:ext>
            </a:extLst>
          </p:cNvPr>
          <p:cNvSpPr txBox="1"/>
          <p:nvPr/>
        </p:nvSpPr>
        <p:spPr>
          <a:xfrm>
            <a:off x="8215080" y="1782395"/>
            <a:ext cx="3767370"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Changes of getting higher returns for long term is possible in Equity funds.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If we choose Solution oriented or Debt funds then change of getting unexpected return is minimum.</a:t>
            </a:r>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Sometimes unexceptional Returns are possible in Hybrid, Other and Equity Funds</a:t>
            </a:r>
            <a:endParaRPr lang="en-IN" sz="1600" dirty="0"/>
          </a:p>
        </p:txBody>
      </p:sp>
      <p:sp>
        <p:nvSpPr>
          <p:cNvPr id="12" name="TextBox 11">
            <a:extLst>
              <a:ext uri="{FF2B5EF4-FFF2-40B4-BE49-F238E27FC236}">
                <a16:creationId xmlns:a16="http://schemas.microsoft.com/office/drawing/2014/main" id="{7795B864-BE3A-9C6C-9613-4E88DBE2986C}"/>
              </a:ext>
            </a:extLst>
          </p:cNvPr>
          <p:cNvSpPr txBox="1"/>
          <p:nvPr/>
        </p:nvSpPr>
        <p:spPr>
          <a:xfrm>
            <a:off x="5071621" y="5024487"/>
            <a:ext cx="2818614" cy="307777"/>
          </a:xfrm>
          <a:prstGeom prst="rect">
            <a:avLst/>
          </a:prstGeom>
          <a:noFill/>
        </p:spPr>
        <p:txBody>
          <a:bodyPr wrap="square" rtlCol="0">
            <a:spAutoFit/>
          </a:bodyPr>
          <a:lstStyle/>
          <a:p>
            <a:endParaRPr lang="en-IN" dirty="0"/>
          </a:p>
        </p:txBody>
      </p:sp>
      <p:pic>
        <p:nvPicPr>
          <p:cNvPr id="3074" name="Picture 2">
            <a:extLst>
              <a:ext uri="{FF2B5EF4-FFF2-40B4-BE49-F238E27FC236}">
                <a16:creationId xmlns:a16="http://schemas.microsoft.com/office/drawing/2014/main" id="{A7A1B024-F4E2-8252-6631-EC8575DD3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05" y="1032333"/>
            <a:ext cx="818197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4143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1000"/>
                                        <p:tgtEl>
                                          <p:spTgt spid="7">
                                            <p:txEl>
                                              <p:pRg st="6" end="6"/>
                                            </p:txEl>
                                          </p:spTgt>
                                        </p:tgtEl>
                                      </p:cBhvr>
                                    </p:animEffect>
                                    <p:anim calcmode="lin" valueType="num">
                                      <p:cBhvr>
                                        <p:cTn id="2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1 Year Return based on Funds Type</a:t>
            </a:r>
            <a:endParaRPr lang="en-IN" dirty="0"/>
          </a:p>
        </p:txBody>
      </p:sp>
      <p:sp>
        <p:nvSpPr>
          <p:cNvPr id="7" name="TextBox 6">
            <a:extLst>
              <a:ext uri="{FF2B5EF4-FFF2-40B4-BE49-F238E27FC236}">
                <a16:creationId xmlns:a16="http://schemas.microsoft.com/office/drawing/2014/main" id="{B20A792D-970F-9661-234F-836276AFB7FD}"/>
              </a:ext>
            </a:extLst>
          </p:cNvPr>
          <p:cNvSpPr txBox="1"/>
          <p:nvPr/>
        </p:nvSpPr>
        <p:spPr>
          <a:xfrm>
            <a:off x="8196030" y="1782395"/>
            <a:ext cx="3767370"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t>If we invest in Equity Fund for 1 year chance of getting negative return is also possible.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Other fund perform better than all type of funds.</a:t>
            </a:r>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Debt fund perform very less so that the range is not clearly visible in this plot</a:t>
            </a:r>
            <a:endParaRPr lang="en-IN" sz="1600" dirty="0"/>
          </a:p>
        </p:txBody>
      </p:sp>
      <p:sp>
        <p:nvSpPr>
          <p:cNvPr id="12" name="TextBox 11">
            <a:extLst>
              <a:ext uri="{FF2B5EF4-FFF2-40B4-BE49-F238E27FC236}">
                <a16:creationId xmlns:a16="http://schemas.microsoft.com/office/drawing/2014/main" id="{7795B864-BE3A-9C6C-9613-4E88DBE2986C}"/>
              </a:ext>
            </a:extLst>
          </p:cNvPr>
          <p:cNvSpPr txBox="1"/>
          <p:nvPr/>
        </p:nvSpPr>
        <p:spPr>
          <a:xfrm>
            <a:off x="5071621" y="5024487"/>
            <a:ext cx="2818614" cy="307777"/>
          </a:xfrm>
          <a:prstGeom prst="rect">
            <a:avLst/>
          </a:prstGeom>
          <a:noFill/>
        </p:spPr>
        <p:txBody>
          <a:bodyPr wrap="square" rtlCol="0">
            <a:spAutoFit/>
          </a:bodyPr>
          <a:lstStyle/>
          <a:p>
            <a:endParaRPr lang="en-IN" dirty="0"/>
          </a:p>
        </p:txBody>
      </p:sp>
      <p:pic>
        <p:nvPicPr>
          <p:cNvPr id="4098" name="Picture 2">
            <a:extLst>
              <a:ext uri="{FF2B5EF4-FFF2-40B4-BE49-F238E27FC236}">
                <a16:creationId xmlns:a16="http://schemas.microsoft.com/office/drawing/2014/main" id="{10AE44AE-AD3D-FAC4-7D43-C8A7CCEC2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2" y="1176338"/>
            <a:ext cx="801052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46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1000"/>
                                        <p:tgtEl>
                                          <p:spTgt spid="7">
                                            <p:txEl>
                                              <p:pRg st="6" end="6"/>
                                            </p:txEl>
                                          </p:spTgt>
                                        </p:tgtEl>
                                      </p:cBhvr>
                                    </p:animEffect>
                                    <p:anim calcmode="lin" valueType="num">
                                      <p:cBhvr>
                                        <p:cTn id="2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Expense Ratio and Return Conclusion</a:t>
            </a:r>
            <a:endParaRPr lang="en-IN" dirty="0"/>
          </a:p>
        </p:txBody>
      </p:sp>
      <p:sp>
        <p:nvSpPr>
          <p:cNvPr id="7" name="TextBox 6">
            <a:extLst>
              <a:ext uri="{FF2B5EF4-FFF2-40B4-BE49-F238E27FC236}">
                <a16:creationId xmlns:a16="http://schemas.microsoft.com/office/drawing/2014/main" id="{B20A792D-970F-9661-234F-836276AFB7FD}"/>
              </a:ext>
            </a:extLst>
          </p:cNvPr>
          <p:cNvSpPr txBox="1"/>
          <p:nvPr/>
        </p:nvSpPr>
        <p:spPr>
          <a:xfrm>
            <a:off x="838200" y="1290956"/>
            <a:ext cx="10429875" cy="4154984"/>
          </a:xfrm>
          <a:prstGeom prst="rect">
            <a:avLst/>
          </a:prstGeom>
          <a:noFill/>
        </p:spPr>
        <p:txBody>
          <a:bodyPr wrap="square" rtlCol="0">
            <a:spAutoFit/>
          </a:bodyPr>
          <a:lstStyle/>
          <a:p>
            <a:pPr marL="285750" indent="-285750">
              <a:buFont typeface="Arial" panose="020B0604020202020204" pitchFamily="34" charset="0"/>
              <a:buChar char="•"/>
            </a:pPr>
            <a:r>
              <a:rPr lang="en-IN" sz="2200" dirty="0"/>
              <a:t>Return and Expense Ratio not seems extraordinary in Solution Oriented Funds</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Index Funds have very less Expense Ratio and Returns also decent. So we can consider index fund in our portfolio.</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Equity Funds gives high Return so that we select Fund which have medium Expense Radio and High Return.</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In Debt Funds Expense Ratio and Return both are less</a:t>
            </a:r>
          </a:p>
        </p:txBody>
      </p:sp>
    </p:spTree>
    <p:extLst>
      <p:ext uri="{BB962C8B-B14F-4D97-AF65-F5344CB8AC3E}">
        <p14:creationId xmlns:p14="http://schemas.microsoft.com/office/powerpoint/2010/main" val="3992627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1000"/>
                                        <p:tgtEl>
                                          <p:spTgt spid="7">
                                            <p:txEl>
                                              <p:pRg st="6" end="6"/>
                                            </p:txEl>
                                          </p:spTgt>
                                        </p:tgtEl>
                                      </p:cBhvr>
                                    </p:animEffect>
                                    <p:anim calcmode="lin" valueType="num">
                                      <p:cBhvr>
                                        <p:cTn id="2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7">
                                            <p:txEl>
                                              <p:pRg st="9" end="9"/>
                                            </p:txEl>
                                          </p:spTgt>
                                        </p:tgtEl>
                                        <p:attrNameLst>
                                          <p:attrName>style.visibility</p:attrName>
                                        </p:attrNameLst>
                                      </p:cBhvr>
                                      <p:to>
                                        <p:strVal val="visible"/>
                                      </p:to>
                                    </p:set>
                                    <p:animEffect transition="in" filter="fade">
                                      <p:cBhvr>
                                        <p:cTn id="28" dur="1000"/>
                                        <p:tgtEl>
                                          <p:spTgt spid="7">
                                            <p:txEl>
                                              <p:pRg st="9" end="9"/>
                                            </p:txEl>
                                          </p:spTgt>
                                        </p:tgtEl>
                                      </p:cBhvr>
                                    </p:animEffect>
                                    <p:anim calcmode="lin" valueType="num">
                                      <p:cBhvr>
                                        <p:cTn id="29"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Average Expense Ratio and Return</a:t>
            </a:r>
            <a:endParaRPr lang="en-IN" dirty="0"/>
          </a:p>
        </p:txBody>
      </p:sp>
      <p:pic>
        <p:nvPicPr>
          <p:cNvPr id="4" name="Picture 3">
            <a:extLst>
              <a:ext uri="{FF2B5EF4-FFF2-40B4-BE49-F238E27FC236}">
                <a16:creationId xmlns:a16="http://schemas.microsoft.com/office/drawing/2014/main" id="{94BBAB52-E030-1474-8CB8-09A0ED04F629}"/>
              </a:ext>
            </a:extLst>
          </p:cNvPr>
          <p:cNvPicPr>
            <a:picLocks noChangeAspect="1"/>
          </p:cNvPicPr>
          <p:nvPr/>
        </p:nvPicPr>
        <p:blipFill>
          <a:blip r:embed="rId3"/>
          <a:stretch>
            <a:fillRect/>
          </a:stretch>
        </p:blipFill>
        <p:spPr>
          <a:xfrm>
            <a:off x="923925" y="1125622"/>
            <a:ext cx="4753196" cy="5015686"/>
          </a:xfrm>
          <a:prstGeom prst="rect">
            <a:avLst/>
          </a:prstGeom>
        </p:spPr>
      </p:pic>
      <p:pic>
        <p:nvPicPr>
          <p:cNvPr id="6" name="Picture 5">
            <a:extLst>
              <a:ext uri="{FF2B5EF4-FFF2-40B4-BE49-F238E27FC236}">
                <a16:creationId xmlns:a16="http://schemas.microsoft.com/office/drawing/2014/main" id="{AAE73404-5CF1-2802-F219-178D0797D29C}"/>
              </a:ext>
            </a:extLst>
          </p:cNvPr>
          <p:cNvPicPr>
            <a:picLocks noChangeAspect="1"/>
          </p:cNvPicPr>
          <p:nvPr/>
        </p:nvPicPr>
        <p:blipFill>
          <a:blip r:embed="rId4"/>
          <a:stretch>
            <a:fillRect/>
          </a:stretch>
        </p:blipFill>
        <p:spPr>
          <a:xfrm>
            <a:off x="5919678" y="1125622"/>
            <a:ext cx="4510197" cy="4984954"/>
          </a:xfrm>
          <a:prstGeom prst="rect">
            <a:avLst/>
          </a:prstGeom>
        </p:spPr>
      </p:pic>
    </p:spTree>
    <p:extLst>
      <p:ext uri="{BB962C8B-B14F-4D97-AF65-F5344CB8AC3E}">
        <p14:creationId xmlns:p14="http://schemas.microsoft.com/office/powerpoint/2010/main" val="1583318098"/>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Average Expense Ratio and Return</a:t>
            </a:r>
            <a:endParaRPr lang="en-IN" dirty="0"/>
          </a:p>
        </p:txBody>
      </p:sp>
      <p:pic>
        <p:nvPicPr>
          <p:cNvPr id="5" name="Picture 4">
            <a:extLst>
              <a:ext uri="{FF2B5EF4-FFF2-40B4-BE49-F238E27FC236}">
                <a16:creationId xmlns:a16="http://schemas.microsoft.com/office/drawing/2014/main" id="{E4CB3EBC-48CA-6E4C-A7F1-A1149E2D967C}"/>
              </a:ext>
            </a:extLst>
          </p:cNvPr>
          <p:cNvPicPr>
            <a:picLocks noChangeAspect="1"/>
          </p:cNvPicPr>
          <p:nvPr/>
        </p:nvPicPr>
        <p:blipFill>
          <a:blip r:embed="rId3"/>
          <a:stretch>
            <a:fillRect/>
          </a:stretch>
        </p:blipFill>
        <p:spPr>
          <a:xfrm>
            <a:off x="1013020" y="1159913"/>
            <a:ext cx="5082980" cy="5357324"/>
          </a:xfrm>
          <a:prstGeom prst="rect">
            <a:avLst/>
          </a:prstGeom>
        </p:spPr>
      </p:pic>
      <p:sp>
        <p:nvSpPr>
          <p:cNvPr id="7" name="TextBox 6">
            <a:extLst>
              <a:ext uri="{FF2B5EF4-FFF2-40B4-BE49-F238E27FC236}">
                <a16:creationId xmlns:a16="http://schemas.microsoft.com/office/drawing/2014/main" id="{2003E6A7-B890-DF17-3A00-38ED744FDCCB}"/>
              </a:ext>
            </a:extLst>
          </p:cNvPr>
          <p:cNvSpPr txBox="1"/>
          <p:nvPr/>
        </p:nvSpPr>
        <p:spPr>
          <a:xfrm>
            <a:off x="6515100" y="2274838"/>
            <a:ext cx="544830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Index Funds have very less Average Expense Ratio</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Equity Fund Contra and Small Cap funds have high Average Return</a:t>
            </a:r>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Majority of Debt fund have less Average Expense Ratio</a:t>
            </a:r>
            <a:endParaRPr lang="en-IN" sz="1600" dirty="0"/>
          </a:p>
        </p:txBody>
      </p:sp>
    </p:spTree>
    <p:extLst>
      <p:ext uri="{BB962C8B-B14F-4D97-AF65-F5344CB8AC3E}">
        <p14:creationId xmlns:p14="http://schemas.microsoft.com/office/powerpoint/2010/main" val="272047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animEffect transition="in" filter="fade">
                                      <p:cBhvr>
                                        <p:cTn id="21" dur="1000"/>
                                        <p:tgtEl>
                                          <p:spTgt spid="7">
                                            <p:txEl>
                                              <p:pRg st="6" end="6"/>
                                            </p:txEl>
                                          </p:spTgt>
                                        </p:tgtEl>
                                      </p:cBhvr>
                                    </p:animEffect>
                                    <p:anim calcmode="lin" valueType="num">
                                      <p:cBhvr>
                                        <p:cTn id="2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Did High Expense Ratio give High Returns?</a:t>
            </a:r>
            <a:endParaRPr lang="en-IN" dirty="0"/>
          </a:p>
        </p:txBody>
      </p:sp>
      <p:pic>
        <p:nvPicPr>
          <p:cNvPr id="5122" name="Picture 2">
            <a:extLst>
              <a:ext uri="{FF2B5EF4-FFF2-40B4-BE49-F238E27FC236}">
                <a16:creationId xmlns:a16="http://schemas.microsoft.com/office/drawing/2014/main" id="{6B284634-4729-9631-2DE7-42663FD01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014413"/>
            <a:ext cx="6781800" cy="532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51305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Did High Expense Ratio give High Returns?</a:t>
            </a:r>
            <a:endParaRPr lang="en-IN" dirty="0"/>
          </a:p>
        </p:txBody>
      </p:sp>
      <p:pic>
        <p:nvPicPr>
          <p:cNvPr id="7170" name="Picture 2">
            <a:extLst>
              <a:ext uri="{FF2B5EF4-FFF2-40B4-BE49-F238E27FC236}">
                <a16:creationId xmlns:a16="http://schemas.microsoft.com/office/drawing/2014/main" id="{D00AED70-880B-56A7-B814-ABF565D6E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629"/>
          <a:stretch/>
        </p:blipFill>
        <p:spPr bwMode="auto">
          <a:xfrm>
            <a:off x="1038225" y="1157287"/>
            <a:ext cx="10115550" cy="507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446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Did High Expense Ratio give High Returns?</a:t>
            </a:r>
            <a:endParaRPr lang="en-IN" dirty="0"/>
          </a:p>
        </p:txBody>
      </p:sp>
      <p:pic>
        <p:nvPicPr>
          <p:cNvPr id="8194" name="Picture 2">
            <a:extLst>
              <a:ext uri="{FF2B5EF4-FFF2-40B4-BE49-F238E27FC236}">
                <a16:creationId xmlns:a16="http://schemas.microsoft.com/office/drawing/2014/main" id="{2F5175F0-011C-0378-3B15-436B4132C0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466" r="31029"/>
          <a:stretch/>
        </p:blipFill>
        <p:spPr bwMode="auto">
          <a:xfrm>
            <a:off x="85725" y="1014236"/>
            <a:ext cx="6977003" cy="498651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93C089A-34C1-DA3E-8B92-97F236529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947" y="1443338"/>
            <a:ext cx="4924425" cy="412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09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Select Index Fund Based on Performance</a:t>
            </a:r>
            <a:endParaRPr lang="en-IN" dirty="0"/>
          </a:p>
        </p:txBody>
      </p:sp>
      <p:pic>
        <p:nvPicPr>
          <p:cNvPr id="4" name="Picture 3">
            <a:extLst>
              <a:ext uri="{FF2B5EF4-FFF2-40B4-BE49-F238E27FC236}">
                <a16:creationId xmlns:a16="http://schemas.microsoft.com/office/drawing/2014/main" id="{6F6353A3-51D9-98C9-21E7-C3022CAAE2A9}"/>
              </a:ext>
            </a:extLst>
          </p:cNvPr>
          <p:cNvPicPr>
            <a:picLocks noChangeAspect="1"/>
          </p:cNvPicPr>
          <p:nvPr/>
        </p:nvPicPr>
        <p:blipFill>
          <a:blip r:embed="rId3"/>
          <a:stretch>
            <a:fillRect/>
          </a:stretch>
        </p:blipFill>
        <p:spPr>
          <a:xfrm>
            <a:off x="847725" y="900165"/>
            <a:ext cx="10496550" cy="4286250"/>
          </a:xfrm>
          <a:prstGeom prst="rect">
            <a:avLst/>
          </a:prstGeom>
        </p:spPr>
      </p:pic>
    </p:spTree>
    <p:extLst>
      <p:ext uri="{BB962C8B-B14F-4D97-AF65-F5344CB8AC3E}">
        <p14:creationId xmlns:p14="http://schemas.microsoft.com/office/powerpoint/2010/main" val="203247200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Index Fund Recommendation</a:t>
            </a:r>
            <a:endParaRPr lang="en-IN" dirty="0"/>
          </a:p>
        </p:txBody>
      </p:sp>
      <p:pic>
        <p:nvPicPr>
          <p:cNvPr id="5" name="Picture 4">
            <a:extLst>
              <a:ext uri="{FF2B5EF4-FFF2-40B4-BE49-F238E27FC236}">
                <a16:creationId xmlns:a16="http://schemas.microsoft.com/office/drawing/2014/main" id="{27E5B907-BF94-032E-D21B-C67B957D90BB}"/>
              </a:ext>
            </a:extLst>
          </p:cNvPr>
          <p:cNvPicPr>
            <a:picLocks noChangeAspect="1"/>
          </p:cNvPicPr>
          <p:nvPr/>
        </p:nvPicPr>
        <p:blipFill>
          <a:blip r:embed="rId3"/>
          <a:stretch>
            <a:fillRect/>
          </a:stretch>
        </p:blipFill>
        <p:spPr>
          <a:xfrm>
            <a:off x="1414894" y="1016286"/>
            <a:ext cx="9362211" cy="2619227"/>
          </a:xfrm>
          <a:prstGeom prst="rect">
            <a:avLst/>
          </a:prstGeom>
        </p:spPr>
      </p:pic>
      <p:pic>
        <p:nvPicPr>
          <p:cNvPr id="6" name="Picture 5">
            <a:extLst>
              <a:ext uri="{FF2B5EF4-FFF2-40B4-BE49-F238E27FC236}">
                <a16:creationId xmlns:a16="http://schemas.microsoft.com/office/drawing/2014/main" id="{F48AC955-776B-31D2-13E5-C93EE7054181}"/>
              </a:ext>
            </a:extLst>
          </p:cNvPr>
          <p:cNvPicPr>
            <a:picLocks noChangeAspect="1"/>
          </p:cNvPicPr>
          <p:nvPr/>
        </p:nvPicPr>
        <p:blipFill>
          <a:blip r:embed="rId4"/>
          <a:stretch>
            <a:fillRect/>
          </a:stretch>
        </p:blipFill>
        <p:spPr>
          <a:xfrm>
            <a:off x="1616946" y="3868990"/>
            <a:ext cx="4244708" cy="2301439"/>
          </a:xfrm>
          <a:prstGeom prst="rect">
            <a:avLst/>
          </a:prstGeom>
        </p:spPr>
      </p:pic>
      <p:pic>
        <p:nvPicPr>
          <p:cNvPr id="8" name="Picture 7">
            <a:extLst>
              <a:ext uri="{FF2B5EF4-FFF2-40B4-BE49-F238E27FC236}">
                <a16:creationId xmlns:a16="http://schemas.microsoft.com/office/drawing/2014/main" id="{8E15CAF6-DF2B-B3A9-C378-6305BCD02021}"/>
              </a:ext>
            </a:extLst>
          </p:cNvPr>
          <p:cNvPicPr>
            <a:picLocks noChangeAspect="1"/>
          </p:cNvPicPr>
          <p:nvPr/>
        </p:nvPicPr>
        <p:blipFill>
          <a:blip r:embed="rId5"/>
          <a:stretch>
            <a:fillRect/>
          </a:stretch>
        </p:blipFill>
        <p:spPr>
          <a:xfrm>
            <a:off x="6330348" y="3868990"/>
            <a:ext cx="4244708" cy="2331922"/>
          </a:xfrm>
          <a:prstGeom prst="rect">
            <a:avLst/>
          </a:prstGeom>
        </p:spPr>
      </p:pic>
    </p:spTree>
    <p:extLst>
      <p:ext uri="{BB962C8B-B14F-4D97-AF65-F5344CB8AC3E}">
        <p14:creationId xmlns:p14="http://schemas.microsoft.com/office/powerpoint/2010/main" val="28975159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p:txBody>
          <a:bodyPr/>
          <a:lstStyle/>
          <a:p>
            <a:r>
              <a:rPr lang="en-IN" b="1" dirty="0">
                <a:solidFill>
                  <a:srgbClr val="FF0000"/>
                </a:solidFill>
              </a:rPr>
              <a:t>What is Mutual Funds?</a:t>
            </a:r>
            <a:endParaRPr lang="en-IN" dirty="0"/>
          </a:p>
        </p:txBody>
      </p:sp>
      <p:pic>
        <p:nvPicPr>
          <p:cNvPr id="4" name="Picture 3">
            <a:extLst>
              <a:ext uri="{FF2B5EF4-FFF2-40B4-BE49-F238E27FC236}">
                <a16:creationId xmlns:a16="http://schemas.microsoft.com/office/drawing/2014/main" id="{78198C56-066B-67B8-0938-C7DF8BF50A87}"/>
              </a:ext>
            </a:extLst>
          </p:cNvPr>
          <p:cNvPicPr>
            <a:picLocks noChangeAspect="1"/>
          </p:cNvPicPr>
          <p:nvPr/>
        </p:nvPicPr>
        <p:blipFill>
          <a:blip r:embed="rId2"/>
          <a:stretch>
            <a:fillRect/>
          </a:stretch>
        </p:blipFill>
        <p:spPr>
          <a:xfrm>
            <a:off x="377072" y="1299609"/>
            <a:ext cx="4762500" cy="4762500"/>
          </a:xfrm>
          <a:prstGeom prst="rect">
            <a:avLst/>
          </a:prstGeom>
        </p:spPr>
      </p:pic>
      <p:sp>
        <p:nvSpPr>
          <p:cNvPr id="5" name="TextBox 4">
            <a:extLst>
              <a:ext uri="{FF2B5EF4-FFF2-40B4-BE49-F238E27FC236}">
                <a16:creationId xmlns:a16="http://schemas.microsoft.com/office/drawing/2014/main" id="{9E803EAB-C0AF-5E0F-FDF2-9DC51B99DAFF}"/>
              </a:ext>
            </a:extLst>
          </p:cNvPr>
          <p:cNvSpPr txBox="1"/>
          <p:nvPr/>
        </p:nvSpPr>
        <p:spPr>
          <a:xfrm>
            <a:off x="5328697" y="1941922"/>
            <a:ext cx="6134297" cy="3477875"/>
          </a:xfrm>
          <a:prstGeom prst="rect">
            <a:avLst/>
          </a:prstGeom>
          <a:noFill/>
        </p:spPr>
        <p:txBody>
          <a:bodyPr wrap="square" rtlCol="0">
            <a:spAutoFit/>
          </a:bodyPr>
          <a:lstStyle/>
          <a:p>
            <a:pPr marL="285750" indent="-285750">
              <a:buFont typeface="Arial" panose="020B0604020202020204" pitchFamily="34" charset="0"/>
              <a:buChar char="•"/>
            </a:pPr>
            <a:r>
              <a:rPr lang="en-IN" sz="2000" dirty="0"/>
              <a:t>Mutual Funds is a trust that collects money from a number of investors who share a common investment objective.</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Fund Manager invests the money in equities, bonds, money market instruments and other securities.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These Mutual Fund Trusts are controlled by a Company known as Asset Management Company (AMC)</a:t>
            </a:r>
          </a:p>
        </p:txBody>
      </p:sp>
    </p:spTree>
    <p:extLst>
      <p:ext uri="{BB962C8B-B14F-4D97-AF65-F5344CB8AC3E}">
        <p14:creationId xmlns:p14="http://schemas.microsoft.com/office/powerpoint/2010/main" val="2338333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Index Funds vs Large Cap Funds</a:t>
            </a:r>
            <a:endParaRPr lang="en-IN" dirty="0"/>
          </a:p>
        </p:txBody>
      </p:sp>
      <p:pic>
        <p:nvPicPr>
          <p:cNvPr id="5" name="Picture 4">
            <a:extLst>
              <a:ext uri="{FF2B5EF4-FFF2-40B4-BE49-F238E27FC236}">
                <a16:creationId xmlns:a16="http://schemas.microsoft.com/office/drawing/2014/main" id="{0D81A26C-FF61-536C-2268-50E2FB10EE5F}"/>
              </a:ext>
            </a:extLst>
          </p:cNvPr>
          <p:cNvPicPr>
            <a:picLocks noChangeAspect="1"/>
          </p:cNvPicPr>
          <p:nvPr/>
        </p:nvPicPr>
        <p:blipFill>
          <a:blip r:embed="rId3"/>
          <a:stretch>
            <a:fillRect/>
          </a:stretch>
        </p:blipFill>
        <p:spPr>
          <a:xfrm>
            <a:off x="2609850" y="3502216"/>
            <a:ext cx="6724650" cy="2746001"/>
          </a:xfrm>
          <a:prstGeom prst="rect">
            <a:avLst/>
          </a:prstGeom>
        </p:spPr>
      </p:pic>
      <p:pic>
        <p:nvPicPr>
          <p:cNvPr id="7" name="Picture 6">
            <a:extLst>
              <a:ext uri="{FF2B5EF4-FFF2-40B4-BE49-F238E27FC236}">
                <a16:creationId xmlns:a16="http://schemas.microsoft.com/office/drawing/2014/main" id="{7BF74E48-AF61-B477-5126-19DEBAD6EB83}"/>
              </a:ext>
            </a:extLst>
          </p:cNvPr>
          <p:cNvPicPr>
            <a:picLocks noChangeAspect="1"/>
          </p:cNvPicPr>
          <p:nvPr/>
        </p:nvPicPr>
        <p:blipFill>
          <a:blip r:embed="rId4"/>
          <a:stretch>
            <a:fillRect/>
          </a:stretch>
        </p:blipFill>
        <p:spPr>
          <a:xfrm>
            <a:off x="2733675" y="918717"/>
            <a:ext cx="6724650" cy="2746001"/>
          </a:xfrm>
          <a:prstGeom prst="rect">
            <a:avLst/>
          </a:prstGeom>
        </p:spPr>
      </p:pic>
    </p:spTree>
    <p:extLst>
      <p:ext uri="{BB962C8B-B14F-4D97-AF65-F5344CB8AC3E}">
        <p14:creationId xmlns:p14="http://schemas.microsoft.com/office/powerpoint/2010/main" val="4041944254"/>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Select Equity Fund Based on Performance</a:t>
            </a:r>
            <a:endParaRPr lang="en-IN" dirty="0"/>
          </a:p>
        </p:txBody>
      </p:sp>
      <p:pic>
        <p:nvPicPr>
          <p:cNvPr id="5" name="Picture 4">
            <a:extLst>
              <a:ext uri="{FF2B5EF4-FFF2-40B4-BE49-F238E27FC236}">
                <a16:creationId xmlns:a16="http://schemas.microsoft.com/office/drawing/2014/main" id="{602AC1B6-0043-8EE4-D5C3-6966C7A8F8F6}"/>
              </a:ext>
            </a:extLst>
          </p:cNvPr>
          <p:cNvPicPr>
            <a:picLocks noChangeAspect="1"/>
          </p:cNvPicPr>
          <p:nvPr/>
        </p:nvPicPr>
        <p:blipFill>
          <a:blip r:embed="rId3"/>
          <a:stretch>
            <a:fillRect/>
          </a:stretch>
        </p:blipFill>
        <p:spPr>
          <a:xfrm>
            <a:off x="847725" y="1285875"/>
            <a:ext cx="10496550" cy="4286250"/>
          </a:xfrm>
          <a:prstGeom prst="rect">
            <a:avLst/>
          </a:prstGeom>
        </p:spPr>
      </p:pic>
    </p:spTree>
    <p:extLst>
      <p:ext uri="{BB962C8B-B14F-4D97-AF65-F5344CB8AC3E}">
        <p14:creationId xmlns:p14="http://schemas.microsoft.com/office/powerpoint/2010/main" val="237496117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Equity Fund Recommendation</a:t>
            </a:r>
            <a:endParaRPr lang="en-IN" dirty="0"/>
          </a:p>
        </p:txBody>
      </p:sp>
      <p:pic>
        <p:nvPicPr>
          <p:cNvPr id="4" name="Picture 3">
            <a:extLst>
              <a:ext uri="{FF2B5EF4-FFF2-40B4-BE49-F238E27FC236}">
                <a16:creationId xmlns:a16="http://schemas.microsoft.com/office/drawing/2014/main" id="{DF16BDF4-D373-C1C6-A7B0-4783903EA347}"/>
              </a:ext>
            </a:extLst>
          </p:cNvPr>
          <p:cNvPicPr>
            <a:picLocks noChangeAspect="1"/>
          </p:cNvPicPr>
          <p:nvPr/>
        </p:nvPicPr>
        <p:blipFill>
          <a:blip r:embed="rId3"/>
          <a:stretch>
            <a:fillRect/>
          </a:stretch>
        </p:blipFill>
        <p:spPr>
          <a:xfrm>
            <a:off x="1268891" y="1064873"/>
            <a:ext cx="9654217" cy="2602386"/>
          </a:xfrm>
          <a:prstGeom prst="rect">
            <a:avLst/>
          </a:prstGeom>
        </p:spPr>
      </p:pic>
      <p:pic>
        <p:nvPicPr>
          <p:cNvPr id="9" name="Picture 8">
            <a:extLst>
              <a:ext uri="{FF2B5EF4-FFF2-40B4-BE49-F238E27FC236}">
                <a16:creationId xmlns:a16="http://schemas.microsoft.com/office/drawing/2014/main" id="{3357E6AA-0BA6-5906-A67B-42E50D6E1D8F}"/>
              </a:ext>
            </a:extLst>
          </p:cNvPr>
          <p:cNvPicPr>
            <a:picLocks noChangeAspect="1"/>
          </p:cNvPicPr>
          <p:nvPr/>
        </p:nvPicPr>
        <p:blipFill>
          <a:blip r:embed="rId4"/>
          <a:stretch>
            <a:fillRect/>
          </a:stretch>
        </p:blipFill>
        <p:spPr>
          <a:xfrm>
            <a:off x="1990358" y="3948927"/>
            <a:ext cx="3871295" cy="1844200"/>
          </a:xfrm>
          <a:prstGeom prst="rect">
            <a:avLst/>
          </a:prstGeom>
        </p:spPr>
      </p:pic>
      <p:pic>
        <p:nvPicPr>
          <p:cNvPr id="11" name="Picture 10">
            <a:extLst>
              <a:ext uri="{FF2B5EF4-FFF2-40B4-BE49-F238E27FC236}">
                <a16:creationId xmlns:a16="http://schemas.microsoft.com/office/drawing/2014/main" id="{FA4C77AC-0CBC-5D86-11EE-8CB81F7ED3FA}"/>
              </a:ext>
            </a:extLst>
          </p:cNvPr>
          <p:cNvPicPr>
            <a:picLocks noChangeAspect="1"/>
          </p:cNvPicPr>
          <p:nvPr/>
        </p:nvPicPr>
        <p:blipFill>
          <a:blip r:embed="rId5"/>
          <a:stretch>
            <a:fillRect/>
          </a:stretch>
        </p:blipFill>
        <p:spPr>
          <a:xfrm>
            <a:off x="6330349" y="3948927"/>
            <a:ext cx="3825572" cy="1867062"/>
          </a:xfrm>
          <a:prstGeom prst="rect">
            <a:avLst/>
          </a:prstGeom>
        </p:spPr>
      </p:pic>
    </p:spTree>
    <p:extLst>
      <p:ext uri="{BB962C8B-B14F-4D97-AF65-F5344CB8AC3E}">
        <p14:creationId xmlns:p14="http://schemas.microsoft.com/office/powerpoint/2010/main" val="374994269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Select Debt Fund Based on Performance</a:t>
            </a:r>
            <a:endParaRPr lang="en-IN" dirty="0"/>
          </a:p>
        </p:txBody>
      </p:sp>
      <p:pic>
        <p:nvPicPr>
          <p:cNvPr id="4" name="Picture 3">
            <a:extLst>
              <a:ext uri="{FF2B5EF4-FFF2-40B4-BE49-F238E27FC236}">
                <a16:creationId xmlns:a16="http://schemas.microsoft.com/office/drawing/2014/main" id="{208BDFA6-96E1-2249-6FFE-9505AD9755C6}"/>
              </a:ext>
            </a:extLst>
          </p:cNvPr>
          <p:cNvPicPr>
            <a:picLocks noChangeAspect="1"/>
          </p:cNvPicPr>
          <p:nvPr/>
        </p:nvPicPr>
        <p:blipFill>
          <a:blip r:embed="rId3"/>
          <a:stretch>
            <a:fillRect/>
          </a:stretch>
        </p:blipFill>
        <p:spPr>
          <a:xfrm>
            <a:off x="847725" y="1285875"/>
            <a:ext cx="10496550" cy="4286250"/>
          </a:xfrm>
          <a:prstGeom prst="rect">
            <a:avLst/>
          </a:prstGeom>
        </p:spPr>
      </p:pic>
    </p:spTree>
    <p:extLst>
      <p:ext uri="{BB962C8B-B14F-4D97-AF65-F5344CB8AC3E}">
        <p14:creationId xmlns:p14="http://schemas.microsoft.com/office/powerpoint/2010/main" val="183519381"/>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Debt Fund Recommendation</a:t>
            </a:r>
            <a:endParaRPr lang="en-IN" dirty="0"/>
          </a:p>
        </p:txBody>
      </p:sp>
      <p:pic>
        <p:nvPicPr>
          <p:cNvPr id="5" name="Picture 4">
            <a:extLst>
              <a:ext uri="{FF2B5EF4-FFF2-40B4-BE49-F238E27FC236}">
                <a16:creationId xmlns:a16="http://schemas.microsoft.com/office/drawing/2014/main" id="{5D363FE7-74EE-E886-1973-C18544FA6556}"/>
              </a:ext>
            </a:extLst>
          </p:cNvPr>
          <p:cNvPicPr>
            <a:picLocks noChangeAspect="1"/>
          </p:cNvPicPr>
          <p:nvPr/>
        </p:nvPicPr>
        <p:blipFill>
          <a:blip r:embed="rId3"/>
          <a:stretch>
            <a:fillRect/>
          </a:stretch>
        </p:blipFill>
        <p:spPr>
          <a:xfrm>
            <a:off x="2110278" y="884740"/>
            <a:ext cx="7971446" cy="3076605"/>
          </a:xfrm>
          <a:prstGeom prst="rect">
            <a:avLst/>
          </a:prstGeom>
        </p:spPr>
      </p:pic>
      <p:pic>
        <p:nvPicPr>
          <p:cNvPr id="7" name="Picture 6">
            <a:extLst>
              <a:ext uri="{FF2B5EF4-FFF2-40B4-BE49-F238E27FC236}">
                <a16:creationId xmlns:a16="http://schemas.microsoft.com/office/drawing/2014/main" id="{5F57ED0C-BEAD-DAB8-E006-3874A0F6B1B0}"/>
              </a:ext>
            </a:extLst>
          </p:cNvPr>
          <p:cNvPicPr>
            <a:picLocks noChangeAspect="1"/>
          </p:cNvPicPr>
          <p:nvPr/>
        </p:nvPicPr>
        <p:blipFill>
          <a:blip r:embed="rId4"/>
          <a:stretch>
            <a:fillRect/>
          </a:stretch>
        </p:blipFill>
        <p:spPr>
          <a:xfrm>
            <a:off x="266289" y="4227724"/>
            <a:ext cx="3674115" cy="2101482"/>
          </a:xfrm>
          <a:prstGeom prst="rect">
            <a:avLst/>
          </a:prstGeom>
        </p:spPr>
      </p:pic>
      <p:pic>
        <p:nvPicPr>
          <p:cNvPr id="10" name="Picture 9">
            <a:extLst>
              <a:ext uri="{FF2B5EF4-FFF2-40B4-BE49-F238E27FC236}">
                <a16:creationId xmlns:a16="http://schemas.microsoft.com/office/drawing/2014/main" id="{C6DDD1B0-8572-51F1-B842-03D1DCF0DAD1}"/>
              </a:ext>
            </a:extLst>
          </p:cNvPr>
          <p:cNvPicPr>
            <a:picLocks noChangeAspect="1"/>
          </p:cNvPicPr>
          <p:nvPr/>
        </p:nvPicPr>
        <p:blipFill>
          <a:blip r:embed="rId5"/>
          <a:stretch>
            <a:fillRect/>
          </a:stretch>
        </p:blipFill>
        <p:spPr>
          <a:xfrm>
            <a:off x="4390010" y="4227723"/>
            <a:ext cx="3621554" cy="2101482"/>
          </a:xfrm>
          <a:prstGeom prst="rect">
            <a:avLst/>
          </a:prstGeom>
        </p:spPr>
      </p:pic>
      <p:pic>
        <p:nvPicPr>
          <p:cNvPr id="13" name="Picture 12">
            <a:extLst>
              <a:ext uri="{FF2B5EF4-FFF2-40B4-BE49-F238E27FC236}">
                <a16:creationId xmlns:a16="http://schemas.microsoft.com/office/drawing/2014/main" id="{F031A714-3DD5-58B6-E35D-6BA398A05394}"/>
              </a:ext>
            </a:extLst>
          </p:cNvPr>
          <p:cNvPicPr>
            <a:picLocks noChangeAspect="1"/>
          </p:cNvPicPr>
          <p:nvPr/>
        </p:nvPicPr>
        <p:blipFill>
          <a:blip r:embed="rId6"/>
          <a:stretch>
            <a:fillRect/>
          </a:stretch>
        </p:blipFill>
        <p:spPr>
          <a:xfrm>
            <a:off x="8509828" y="4227723"/>
            <a:ext cx="3370339" cy="1980988"/>
          </a:xfrm>
          <a:prstGeom prst="rect">
            <a:avLst/>
          </a:prstGeom>
        </p:spPr>
      </p:pic>
    </p:spTree>
    <p:extLst>
      <p:ext uri="{BB962C8B-B14F-4D97-AF65-F5344CB8AC3E}">
        <p14:creationId xmlns:p14="http://schemas.microsoft.com/office/powerpoint/2010/main" val="387052590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Final Mutual Fund Portfolio</a:t>
            </a:r>
            <a:endParaRPr lang="en-IN" dirty="0"/>
          </a:p>
        </p:txBody>
      </p:sp>
      <p:sp>
        <p:nvSpPr>
          <p:cNvPr id="3" name="TextBox 2">
            <a:extLst>
              <a:ext uri="{FF2B5EF4-FFF2-40B4-BE49-F238E27FC236}">
                <a16:creationId xmlns:a16="http://schemas.microsoft.com/office/drawing/2014/main" id="{B653255A-E503-E0E9-33E0-B62A78F10B6A}"/>
              </a:ext>
            </a:extLst>
          </p:cNvPr>
          <p:cNvSpPr txBox="1"/>
          <p:nvPr/>
        </p:nvSpPr>
        <p:spPr>
          <a:xfrm>
            <a:off x="838200" y="1390650"/>
            <a:ext cx="105156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ICICI Prudential S&amp;P BSE Sensex Index Fund Direct Growth</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Kotak Small Cap Fund</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Invesco India Liquid Fund</a:t>
            </a:r>
          </a:p>
        </p:txBody>
      </p:sp>
      <p:sp>
        <p:nvSpPr>
          <p:cNvPr id="5" name="TextBox 4">
            <a:extLst>
              <a:ext uri="{FF2B5EF4-FFF2-40B4-BE49-F238E27FC236}">
                <a16:creationId xmlns:a16="http://schemas.microsoft.com/office/drawing/2014/main" id="{92861F58-C51A-C667-4A03-217241752449}"/>
              </a:ext>
            </a:extLst>
          </p:cNvPr>
          <p:cNvSpPr txBox="1"/>
          <p:nvPr/>
        </p:nvSpPr>
        <p:spPr>
          <a:xfrm>
            <a:off x="542925" y="3990975"/>
            <a:ext cx="11106150" cy="1169551"/>
          </a:xfrm>
          <a:prstGeom prst="rect">
            <a:avLst/>
          </a:prstGeom>
          <a:noFill/>
        </p:spPr>
        <p:txBody>
          <a:bodyPr wrap="square" rtlCol="0">
            <a:spAutoFit/>
          </a:bodyPr>
          <a:lstStyle/>
          <a:p>
            <a:r>
              <a:rPr lang="en-IN" dirty="0"/>
              <a:t>Disclaimer:</a:t>
            </a:r>
          </a:p>
          <a:p>
            <a:r>
              <a:rPr lang="en-IN" dirty="0"/>
              <a:t>	Mutual funds are subjected to market risks. Please read all the scheme related documents carefully before Investing.</a:t>
            </a:r>
          </a:p>
          <a:p>
            <a:r>
              <a:rPr lang="en-IN" dirty="0"/>
              <a:t>	</a:t>
            </a:r>
          </a:p>
          <a:p>
            <a:r>
              <a:rPr lang="en-IN" dirty="0"/>
              <a:t>	we are not a SEBI Registered Advisors, and this is not an investment advice this analysis conducted for study purpose only if you are going to invest in mutual funds consult your personal financial advice and do it on your own Risk.</a:t>
            </a:r>
          </a:p>
        </p:txBody>
      </p:sp>
    </p:spTree>
    <p:extLst>
      <p:ext uri="{BB962C8B-B14F-4D97-AF65-F5344CB8AC3E}">
        <p14:creationId xmlns:p14="http://schemas.microsoft.com/office/powerpoint/2010/main" val="104624722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5"/>
          <p:cNvSpPr txBox="1"/>
          <p:nvPr/>
        </p:nvSpPr>
        <p:spPr>
          <a:xfrm>
            <a:off x="2255837" y="1397000"/>
            <a:ext cx="768032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C00000"/>
              </a:buClr>
              <a:buSzPts val="4400"/>
              <a:buFont typeface="Libre Baskerville"/>
              <a:buNone/>
            </a:pPr>
            <a:r>
              <a:rPr lang="en-IN" sz="9600" b="0" i="0" u="none" strike="noStrike" cap="none" dirty="0">
                <a:solidFill>
                  <a:srgbClr val="C00000"/>
                </a:solidFill>
                <a:latin typeface="Libre Baskerville"/>
                <a:ea typeface="Libre Baskerville"/>
                <a:cs typeface="Libre Baskerville"/>
                <a:sym typeface="Libre Baskerville"/>
              </a:rPr>
              <a:t>Any Questions</a:t>
            </a:r>
            <a:endParaRPr sz="96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7086207"/>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D69049-48F9-EB74-D020-37E15C186811}"/>
              </a:ext>
            </a:extLst>
          </p:cNvPr>
          <p:cNvPicPr>
            <a:picLocks noChangeAspect="1"/>
          </p:cNvPicPr>
          <p:nvPr/>
        </p:nvPicPr>
        <p:blipFill>
          <a:blip r:embed="rId2"/>
          <a:stretch>
            <a:fillRect/>
          </a:stretch>
        </p:blipFill>
        <p:spPr>
          <a:xfrm>
            <a:off x="243786" y="1410738"/>
            <a:ext cx="9059356" cy="5032976"/>
          </a:xfrm>
          <a:prstGeom prst="rect">
            <a:avLst/>
          </a:prstGeom>
        </p:spPr>
      </p:pic>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pPr algn="ctr"/>
            <a:r>
              <a:rPr lang="en-IN" b="1" dirty="0">
                <a:solidFill>
                  <a:srgbClr val="FF0000"/>
                </a:solidFill>
              </a:rPr>
              <a:t>AMC and Mutual Fund Schemes</a:t>
            </a:r>
            <a:endParaRPr lang="en-IN" dirty="0"/>
          </a:p>
        </p:txBody>
      </p:sp>
      <p:sp>
        <p:nvSpPr>
          <p:cNvPr id="5" name="TextBox 4">
            <a:extLst>
              <a:ext uri="{FF2B5EF4-FFF2-40B4-BE49-F238E27FC236}">
                <a16:creationId xmlns:a16="http://schemas.microsoft.com/office/drawing/2014/main" id="{9E803EAB-C0AF-5E0F-FDF2-9DC51B99DAFF}"/>
              </a:ext>
            </a:extLst>
          </p:cNvPr>
          <p:cNvSpPr txBox="1"/>
          <p:nvPr/>
        </p:nvSpPr>
        <p:spPr>
          <a:xfrm>
            <a:off x="8581692" y="1243773"/>
            <a:ext cx="3531751" cy="2246769"/>
          </a:xfrm>
          <a:prstGeom prst="rect">
            <a:avLst/>
          </a:prstGeom>
          <a:noFill/>
        </p:spPr>
        <p:txBody>
          <a:bodyPr wrap="square" rtlCol="0">
            <a:spAutoFit/>
          </a:bodyPr>
          <a:lstStyle/>
          <a:p>
            <a:endParaRPr lang="en-IN" sz="2000" dirty="0"/>
          </a:p>
          <a:p>
            <a:pPr marL="285750" indent="-285750">
              <a:buFont typeface="Arial" panose="020B0604020202020204" pitchFamily="34" charset="0"/>
              <a:buChar char="•"/>
            </a:pPr>
            <a:r>
              <a:rPr lang="en-IN" sz="2000" dirty="0"/>
              <a:t>Total AMC : 45</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AUM – Asset Under Management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Top 10 AMC</a:t>
            </a:r>
          </a:p>
        </p:txBody>
      </p:sp>
      <p:pic>
        <p:nvPicPr>
          <p:cNvPr id="10" name="Picture 9">
            <a:extLst>
              <a:ext uri="{FF2B5EF4-FFF2-40B4-BE49-F238E27FC236}">
                <a16:creationId xmlns:a16="http://schemas.microsoft.com/office/drawing/2014/main" id="{C0BC65C2-08A3-F718-DD81-435722BEDBA7}"/>
              </a:ext>
            </a:extLst>
          </p:cNvPr>
          <p:cNvPicPr>
            <a:picLocks noChangeAspect="1"/>
          </p:cNvPicPr>
          <p:nvPr/>
        </p:nvPicPr>
        <p:blipFill>
          <a:blip r:embed="rId3"/>
          <a:stretch>
            <a:fillRect/>
          </a:stretch>
        </p:blipFill>
        <p:spPr>
          <a:xfrm>
            <a:off x="8694192" y="3490542"/>
            <a:ext cx="3254022" cy="2530059"/>
          </a:xfrm>
          <a:prstGeom prst="rect">
            <a:avLst/>
          </a:prstGeom>
        </p:spPr>
      </p:pic>
    </p:spTree>
    <p:extLst>
      <p:ext uri="{BB962C8B-B14F-4D97-AF65-F5344CB8AC3E}">
        <p14:creationId xmlns:p14="http://schemas.microsoft.com/office/powerpoint/2010/main" val="1129961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1000"/>
                                        <p:tgtEl>
                                          <p:spTgt spid="5">
                                            <p:txEl>
                                              <p:pRg st="5" end="5"/>
                                            </p:txEl>
                                          </p:spTgt>
                                        </p:tgtEl>
                                      </p:cBhvr>
                                    </p:animEffect>
                                    <p:anim calcmode="lin" valueType="num">
                                      <p:cBhvr>
                                        <p:cTn id="2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amond(in)">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Roles of Fund Manager</a:t>
            </a:r>
            <a:endParaRPr lang="en-IN" dirty="0"/>
          </a:p>
        </p:txBody>
      </p:sp>
      <p:sp>
        <p:nvSpPr>
          <p:cNvPr id="5" name="TextBox 4">
            <a:extLst>
              <a:ext uri="{FF2B5EF4-FFF2-40B4-BE49-F238E27FC236}">
                <a16:creationId xmlns:a16="http://schemas.microsoft.com/office/drawing/2014/main" id="{9E803EAB-C0AF-5E0F-FDF2-9DC51B99DAFF}"/>
              </a:ext>
            </a:extLst>
          </p:cNvPr>
          <p:cNvSpPr txBox="1"/>
          <p:nvPr/>
        </p:nvSpPr>
        <p:spPr>
          <a:xfrm>
            <a:off x="1152809" y="987079"/>
            <a:ext cx="6134297" cy="5293757"/>
          </a:xfrm>
          <a:prstGeom prst="rect">
            <a:avLst/>
          </a:prstGeom>
          <a:noFill/>
        </p:spPr>
        <p:txBody>
          <a:bodyPr wrap="square" rtlCol="0">
            <a:spAutoFit/>
          </a:bodyPr>
          <a:lstStyle/>
          <a:p>
            <a:endParaRPr lang="en-IN" sz="2000" dirty="0"/>
          </a:p>
          <a:p>
            <a:pPr marL="285750" indent="-285750">
              <a:buFont typeface="Arial" panose="020B0604020202020204" pitchFamily="34" charset="0"/>
              <a:buChar char="•"/>
            </a:pPr>
            <a:r>
              <a:rPr lang="en-IN" sz="2000" dirty="0"/>
              <a:t>Fundamental Analysis</a:t>
            </a:r>
          </a:p>
          <a:p>
            <a:endParaRPr lang="en-IN" sz="2000" dirty="0"/>
          </a:p>
          <a:p>
            <a:pPr marL="285750" indent="-285750">
              <a:buFont typeface="Arial" panose="020B0604020202020204" pitchFamily="34" charset="0"/>
              <a:buChar char="•"/>
            </a:pPr>
            <a:r>
              <a:rPr lang="en-IN" sz="2000" dirty="0"/>
              <a:t>Technical Analysis</a:t>
            </a:r>
          </a:p>
          <a:p>
            <a:endParaRPr lang="en-IN" sz="2000" dirty="0"/>
          </a:p>
          <a:p>
            <a:pPr marL="285750" indent="-285750">
              <a:buFont typeface="Arial" panose="020B0604020202020204" pitchFamily="34" charset="0"/>
              <a:buChar char="•"/>
            </a:pPr>
            <a:r>
              <a:rPr lang="en-IN" sz="2000" dirty="0"/>
              <a:t>Economical Factors</a:t>
            </a:r>
          </a:p>
          <a:p>
            <a:pPr lvl="6"/>
            <a:r>
              <a:rPr lang="en-IN" sz="2000" dirty="0"/>
              <a:t>	* GDP</a:t>
            </a:r>
          </a:p>
          <a:p>
            <a:pPr lvl="6"/>
            <a:r>
              <a:rPr lang="en-IN" sz="2000" dirty="0"/>
              <a:t>	* Country Debt</a:t>
            </a:r>
          </a:p>
          <a:p>
            <a:pPr lvl="6"/>
            <a:r>
              <a:rPr lang="en-IN" sz="2000" dirty="0"/>
              <a:t>	* Purchase Power Priority</a:t>
            </a:r>
          </a:p>
          <a:p>
            <a:pPr lvl="6"/>
            <a:r>
              <a:rPr lang="en-IN" sz="2000" dirty="0"/>
              <a:t>	* Unemployment Rate</a:t>
            </a:r>
          </a:p>
          <a:p>
            <a:pPr lvl="6"/>
            <a:r>
              <a:rPr lang="en-IN" sz="2000" dirty="0"/>
              <a:t>	* Trade Deficit</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Repo Rate</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Inflation and Customer Price Index (CPI)</a:t>
            </a:r>
          </a:p>
          <a:p>
            <a:pPr marL="285750" indent="-285750">
              <a:buFont typeface="Arial" panose="020B0604020202020204" pitchFamily="34" charset="0"/>
              <a:buChar char="•"/>
            </a:pP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2000" dirty="0"/>
          </a:p>
        </p:txBody>
      </p:sp>
      <p:pic>
        <p:nvPicPr>
          <p:cNvPr id="11" name="Picture 10">
            <a:extLst>
              <a:ext uri="{FF2B5EF4-FFF2-40B4-BE49-F238E27FC236}">
                <a16:creationId xmlns:a16="http://schemas.microsoft.com/office/drawing/2014/main" id="{574027F5-D151-6910-6F68-36BEBE7556E8}"/>
              </a:ext>
            </a:extLst>
          </p:cNvPr>
          <p:cNvPicPr>
            <a:picLocks noChangeAspect="1"/>
          </p:cNvPicPr>
          <p:nvPr/>
        </p:nvPicPr>
        <p:blipFill>
          <a:blip r:embed="rId2"/>
          <a:stretch>
            <a:fillRect/>
          </a:stretch>
        </p:blipFill>
        <p:spPr>
          <a:xfrm>
            <a:off x="5338713" y="1544890"/>
            <a:ext cx="6614475" cy="2977806"/>
          </a:xfrm>
          <a:prstGeom prst="rect">
            <a:avLst/>
          </a:prstGeom>
        </p:spPr>
      </p:pic>
    </p:spTree>
    <p:extLst>
      <p:ext uri="{BB962C8B-B14F-4D97-AF65-F5344CB8AC3E}">
        <p14:creationId xmlns:p14="http://schemas.microsoft.com/office/powerpoint/2010/main" val="22138710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Effect transition="in" filter="fade">
                                      <p:cBhvr>
                                        <p:cTn id="14" dur="1000"/>
                                        <p:tgtEl>
                                          <p:spTgt spid="5">
                                            <p:txEl>
                                              <p:pRg st="3" end="3"/>
                                            </p:txEl>
                                          </p:spTgt>
                                        </p:tgtEl>
                                      </p:cBhvr>
                                    </p:animEffect>
                                    <p:anim calcmode="lin" valueType="num">
                                      <p:cBhvr>
                                        <p:cTn id="1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1000"/>
                                        <p:tgtEl>
                                          <p:spTgt spid="5">
                                            <p:txEl>
                                              <p:pRg st="5" end="5"/>
                                            </p:txEl>
                                          </p:spTgt>
                                        </p:tgtEl>
                                      </p:cBhvr>
                                    </p:animEffect>
                                    <p:anim calcmode="lin" valueType="num">
                                      <p:cBhvr>
                                        <p:cTn id="2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1000"/>
                                        <p:tgtEl>
                                          <p:spTgt spid="5">
                                            <p:txEl>
                                              <p:pRg st="6" end="6"/>
                                            </p:txEl>
                                          </p:spTgt>
                                        </p:tgtEl>
                                      </p:cBhvr>
                                    </p:animEffect>
                                    <p:anim calcmode="lin" valueType="num">
                                      <p:cBhvr>
                                        <p:cTn id="2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1000"/>
                                        <p:tgtEl>
                                          <p:spTgt spid="5">
                                            <p:txEl>
                                              <p:pRg st="7" end="7"/>
                                            </p:txEl>
                                          </p:spTgt>
                                        </p:tgtEl>
                                      </p:cBhvr>
                                    </p:animEffect>
                                    <p:anim calcmode="lin" valueType="num">
                                      <p:cBhvr>
                                        <p:cTn id="36"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1000"/>
                                        <p:tgtEl>
                                          <p:spTgt spid="5">
                                            <p:txEl>
                                              <p:pRg st="8" end="8"/>
                                            </p:txEl>
                                          </p:spTgt>
                                        </p:tgtEl>
                                      </p:cBhvr>
                                    </p:animEffect>
                                    <p:anim calcmode="lin" valueType="num">
                                      <p:cBhvr>
                                        <p:cTn id="43"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5">
                                            <p:txEl>
                                              <p:pRg st="9" end="9"/>
                                            </p:txEl>
                                          </p:spTgt>
                                        </p:tgtEl>
                                        <p:attrNameLst>
                                          <p:attrName>style.visibility</p:attrName>
                                        </p:attrNameLst>
                                      </p:cBhvr>
                                      <p:to>
                                        <p:strVal val="visible"/>
                                      </p:to>
                                    </p:set>
                                    <p:animEffect transition="in" filter="fade">
                                      <p:cBhvr>
                                        <p:cTn id="49" dur="1000"/>
                                        <p:tgtEl>
                                          <p:spTgt spid="5">
                                            <p:txEl>
                                              <p:pRg st="9" end="9"/>
                                            </p:txEl>
                                          </p:spTgt>
                                        </p:tgtEl>
                                      </p:cBhvr>
                                    </p:animEffect>
                                    <p:anim calcmode="lin" valueType="num">
                                      <p:cBhvr>
                                        <p:cTn id="50"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5">
                                            <p:txEl>
                                              <p:pRg st="10" end="10"/>
                                            </p:txEl>
                                          </p:spTgt>
                                        </p:tgtEl>
                                        <p:attrNameLst>
                                          <p:attrName>style.visibility</p:attrName>
                                        </p:attrNameLst>
                                      </p:cBhvr>
                                      <p:to>
                                        <p:strVal val="visible"/>
                                      </p:to>
                                    </p:set>
                                    <p:animEffect transition="in" filter="fade">
                                      <p:cBhvr>
                                        <p:cTn id="56" dur="1000"/>
                                        <p:tgtEl>
                                          <p:spTgt spid="5">
                                            <p:txEl>
                                              <p:pRg st="10" end="10"/>
                                            </p:txEl>
                                          </p:spTgt>
                                        </p:tgtEl>
                                      </p:cBhvr>
                                    </p:animEffect>
                                    <p:anim calcmode="lin" valueType="num">
                                      <p:cBhvr>
                                        <p:cTn id="57"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nodeType="clickEffect">
                                  <p:stCondLst>
                                    <p:cond delay="0"/>
                                  </p:stCondLst>
                                  <p:childTnLst>
                                    <p:set>
                                      <p:cBhvr>
                                        <p:cTn id="62" dur="1" fill="hold">
                                          <p:stCondLst>
                                            <p:cond delay="0"/>
                                          </p:stCondLst>
                                        </p:cTn>
                                        <p:tgtEl>
                                          <p:spTgt spid="5">
                                            <p:txEl>
                                              <p:pRg st="12" end="12"/>
                                            </p:txEl>
                                          </p:spTgt>
                                        </p:tgtEl>
                                        <p:attrNameLst>
                                          <p:attrName>style.visibility</p:attrName>
                                        </p:attrNameLst>
                                      </p:cBhvr>
                                      <p:to>
                                        <p:strVal val="visible"/>
                                      </p:to>
                                    </p:set>
                                    <p:animEffect transition="in" filter="fade">
                                      <p:cBhvr>
                                        <p:cTn id="63" dur="1000"/>
                                        <p:tgtEl>
                                          <p:spTgt spid="5">
                                            <p:txEl>
                                              <p:pRg st="12" end="12"/>
                                            </p:txEl>
                                          </p:spTgt>
                                        </p:tgtEl>
                                      </p:cBhvr>
                                    </p:animEffect>
                                    <p:anim calcmode="lin" valueType="num">
                                      <p:cBhvr>
                                        <p:cTn id="64"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nodeType="clickEffect">
                                  <p:stCondLst>
                                    <p:cond delay="0"/>
                                  </p:stCondLst>
                                  <p:childTnLst>
                                    <p:set>
                                      <p:cBhvr>
                                        <p:cTn id="69" dur="1" fill="hold">
                                          <p:stCondLst>
                                            <p:cond delay="0"/>
                                          </p:stCondLst>
                                        </p:cTn>
                                        <p:tgtEl>
                                          <p:spTgt spid="5">
                                            <p:txEl>
                                              <p:pRg st="14" end="14"/>
                                            </p:txEl>
                                          </p:spTgt>
                                        </p:tgtEl>
                                        <p:attrNameLst>
                                          <p:attrName>style.visibility</p:attrName>
                                        </p:attrNameLst>
                                      </p:cBhvr>
                                      <p:to>
                                        <p:strVal val="visible"/>
                                      </p:to>
                                    </p:set>
                                    <p:animEffect transition="in" filter="fade">
                                      <p:cBhvr>
                                        <p:cTn id="70" dur="1000"/>
                                        <p:tgtEl>
                                          <p:spTgt spid="5">
                                            <p:txEl>
                                              <p:pRg st="14" end="14"/>
                                            </p:txEl>
                                          </p:spTgt>
                                        </p:tgtEl>
                                      </p:cBhvr>
                                    </p:animEffect>
                                    <p:anim calcmode="lin" valueType="num">
                                      <p:cBhvr>
                                        <p:cTn id="71"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72" dur="10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barn(inVertical)">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How these Fund Houses Get Profit</a:t>
            </a:r>
            <a:endParaRPr lang="en-IN" dirty="0"/>
          </a:p>
        </p:txBody>
      </p:sp>
      <p:sp>
        <p:nvSpPr>
          <p:cNvPr id="5" name="TextBox 4">
            <a:extLst>
              <a:ext uri="{FF2B5EF4-FFF2-40B4-BE49-F238E27FC236}">
                <a16:creationId xmlns:a16="http://schemas.microsoft.com/office/drawing/2014/main" id="{9E803EAB-C0AF-5E0F-FDF2-9DC51B99DAFF}"/>
              </a:ext>
            </a:extLst>
          </p:cNvPr>
          <p:cNvSpPr txBox="1"/>
          <p:nvPr/>
        </p:nvSpPr>
        <p:spPr>
          <a:xfrm>
            <a:off x="1379052" y="2218185"/>
            <a:ext cx="6134297" cy="1631216"/>
          </a:xfrm>
          <a:prstGeom prst="rect">
            <a:avLst/>
          </a:prstGeom>
          <a:noFill/>
        </p:spPr>
        <p:txBody>
          <a:bodyPr wrap="square" rtlCol="0">
            <a:spAutoFit/>
          </a:bodyPr>
          <a:lstStyle/>
          <a:p>
            <a:endParaRPr lang="en-IN" sz="2000" dirty="0"/>
          </a:p>
          <a:p>
            <a:pPr marL="285750" indent="-285750">
              <a:buFont typeface="Arial" panose="020B0604020202020204" pitchFamily="34" charset="0"/>
              <a:buChar char="•"/>
            </a:pPr>
            <a:r>
              <a:rPr lang="en-IN" sz="2000" dirty="0"/>
              <a:t>Expense Ratio</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Exit Loads</a:t>
            </a:r>
          </a:p>
          <a:p>
            <a:pPr marL="285750" indent="-285750">
              <a:buFont typeface="Arial" panose="020B0604020202020204" pitchFamily="34" charset="0"/>
              <a:buChar char="•"/>
            </a:pPr>
            <a:endParaRPr lang="en-IN" sz="2000" dirty="0"/>
          </a:p>
        </p:txBody>
      </p:sp>
      <p:pic>
        <p:nvPicPr>
          <p:cNvPr id="11" name="Picture 10">
            <a:extLst>
              <a:ext uri="{FF2B5EF4-FFF2-40B4-BE49-F238E27FC236}">
                <a16:creationId xmlns:a16="http://schemas.microsoft.com/office/drawing/2014/main" id="{574027F5-D151-6910-6F68-36BEBE7556E8}"/>
              </a:ext>
            </a:extLst>
          </p:cNvPr>
          <p:cNvPicPr>
            <a:picLocks noChangeAspect="1"/>
          </p:cNvPicPr>
          <p:nvPr/>
        </p:nvPicPr>
        <p:blipFill>
          <a:blip r:embed="rId2"/>
          <a:stretch>
            <a:fillRect/>
          </a:stretch>
        </p:blipFill>
        <p:spPr>
          <a:xfrm>
            <a:off x="5338713" y="1544890"/>
            <a:ext cx="6614475" cy="2977806"/>
          </a:xfrm>
          <a:prstGeom prst="rect">
            <a:avLst/>
          </a:prstGeom>
        </p:spPr>
      </p:pic>
    </p:spTree>
    <p:extLst>
      <p:ext uri="{BB962C8B-B14F-4D97-AF65-F5344CB8AC3E}">
        <p14:creationId xmlns:p14="http://schemas.microsoft.com/office/powerpoint/2010/main" val="3737005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7EC4-5215-51E9-DFE1-8FB354D08943}"/>
              </a:ext>
            </a:extLst>
          </p:cNvPr>
          <p:cNvSpPr>
            <a:spLocks noGrp="1"/>
          </p:cNvSpPr>
          <p:nvPr>
            <p:ph type="title"/>
          </p:nvPr>
        </p:nvSpPr>
        <p:spPr>
          <a:xfrm>
            <a:off x="838200" y="-34607"/>
            <a:ext cx="10515600" cy="1325563"/>
          </a:xfrm>
        </p:spPr>
        <p:txBody>
          <a:bodyPr/>
          <a:lstStyle/>
          <a:p>
            <a:r>
              <a:rPr lang="en-IN" b="1" dirty="0">
                <a:solidFill>
                  <a:srgbClr val="FF0000"/>
                </a:solidFill>
              </a:rPr>
              <a:t>How to choose Mutual Funds</a:t>
            </a:r>
            <a:endParaRPr lang="en-IN" dirty="0"/>
          </a:p>
        </p:txBody>
      </p:sp>
      <p:sp>
        <p:nvSpPr>
          <p:cNvPr id="5" name="TextBox 4">
            <a:extLst>
              <a:ext uri="{FF2B5EF4-FFF2-40B4-BE49-F238E27FC236}">
                <a16:creationId xmlns:a16="http://schemas.microsoft.com/office/drawing/2014/main" id="{9E803EAB-C0AF-5E0F-FDF2-9DC51B99DAFF}"/>
              </a:ext>
            </a:extLst>
          </p:cNvPr>
          <p:cNvSpPr txBox="1"/>
          <p:nvPr/>
        </p:nvSpPr>
        <p:spPr>
          <a:xfrm>
            <a:off x="1152809" y="987079"/>
            <a:ext cx="6134297" cy="5940088"/>
          </a:xfrm>
          <a:prstGeom prst="rect">
            <a:avLst/>
          </a:prstGeom>
          <a:noFill/>
        </p:spPr>
        <p:txBody>
          <a:bodyPr wrap="square" rtlCol="0">
            <a:spAutoFit/>
          </a:bodyPr>
          <a:lstStyle/>
          <a:p>
            <a:endParaRPr lang="en-IN" sz="2000" dirty="0"/>
          </a:p>
          <a:p>
            <a:pPr marL="285750" indent="-285750">
              <a:buFont typeface="Arial" panose="020B0604020202020204" pitchFamily="34" charset="0"/>
              <a:buChar char="•"/>
            </a:pPr>
            <a:r>
              <a:rPr lang="en-IN" sz="2000" dirty="0"/>
              <a:t>Expense Ratio</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Fund Performance</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Exit Load</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Investment Goal</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Risk Factor</a:t>
            </a:r>
          </a:p>
          <a:p>
            <a:pPr lvl="6"/>
            <a:r>
              <a:rPr lang="en-IN" sz="2000" dirty="0"/>
              <a:t>	</a:t>
            </a:r>
          </a:p>
          <a:p>
            <a:pPr marL="285750" indent="-285750">
              <a:buFont typeface="Arial" panose="020B0604020202020204" pitchFamily="34" charset="0"/>
              <a:buChar char="•"/>
            </a:pPr>
            <a:r>
              <a:rPr lang="en-IN" sz="2000" dirty="0"/>
              <a:t>Mutual Fund Type or Investment Strategy</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AMC Management Analysis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Fund Manager History</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Tracking Error</a:t>
            </a:r>
          </a:p>
          <a:p>
            <a:pPr marL="285750" indent="-285750">
              <a:buFont typeface="Arial" panose="020B0604020202020204" pitchFamily="34" charset="0"/>
              <a:buChar char="•"/>
            </a:pPr>
            <a:endParaRPr lang="en-IN" sz="2000" dirty="0"/>
          </a:p>
        </p:txBody>
      </p:sp>
      <p:pic>
        <p:nvPicPr>
          <p:cNvPr id="1026" name="Picture 2" descr="mutual fund investment schemes">
            <a:extLst>
              <a:ext uri="{FF2B5EF4-FFF2-40B4-BE49-F238E27FC236}">
                <a16:creationId xmlns:a16="http://schemas.microsoft.com/office/drawing/2014/main" id="{BBF696AD-DC2D-78B4-6AE4-C8F772638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107895"/>
            <a:ext cx="68580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793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 calcmode="lin" valueType="num">
                                      <p:cBhvr additive="base">
                                        <p:cTn id="1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3" end="3"/>
                                            </p:txEl>
                                          </p:spTgt>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 calcmode="lin" valueType="num">
                                      <p:cBhvr additive="base">
                                        <p:cTn id="20"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5" end="5"/>
                                            </p:txEl>
                                          </p:spTgt>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 calcmode="lin" valueType="num">
                                      <p:cBhvr additive="base">
                                        <p:cTn id="24"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7" end="7"/>
                                            </p:txEl>
                                          </p:spTgt>
                                        </p:tgtEl>
                                        <p:attrNameLst>
                                          <p:attrName>ppt_y</p:attrName>
                                        </p:attrNameLst>
                                      </p:cBhvr>
                                      <p:tavLst>
                                        <p:tav tm="0">
                                          <p:val>
                                            <p:strVal val="0-#ppt_h/2"/>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5">
                                            <p:txEl>
                                              <p:pRg st="9" end="9"/>
                                            </p:txEl>
                                          </p:spTgt>
                                        </p:tgtEl>
                                        <p:attrNameLst>
                                          <p:attrName>style.visibility</p:attrName>
                                        </p:attrNameLst>
                                      </p:cBhvr>
                                      <p:to>
                                        <p:strVal val="visible"/>
                                      </p:to>
                                    </p:set>
                                    <p:anim calcmode="lin" valueType="num">
                                      <p:cBhvr additive="base">
                                        <p:cTn id="28"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9" end="9"/>
                                            </p:txEl>
                                          </p:spTgt>
                                        </p:tgtEl>
                                        <p:attrNameLst>
                                          <p:attrName>ppt_y</p:attrName>
                                        </p:attrNameLst>
                                      </p:cBhvr>
                                      <p:tavLst>
                                        <p:tav tm="0">
                                          <p:val>
                                            <p:strVal val="0-#ppt_h/2"/>
                                          </p:val>
                                        </p:tav>
                                        <p:tav tm="100000">
                                          <p:val>
                                            <p:strVal val="#ppt_y"/>
                                          </p:val>
                                        </p:tav>
                                      </p:tavLst>
                                    </p:anim>
                                  </p:childTnLst>
                                </p:cTn>
                              </p:par>
                              <p:par>
                                <p:cTn id="30" presetID="2" presetClass="entr" presetSubtype="1" fill="hold" nodeType="withEffect">
                                  <p:stCondLst>
                                    <p:cond delay="0"/>
                                  </p:stCondLst>
                                  <p:childTnLst>
                                    <p:set>
                                      <p:cBhvr>
                                        <p:cTn id="31" dur="1" fill="hold">
                                          <p:stCondLst>
                                            <p:cond delay="0"/>
                                          </p:stCondLst>
                                        </p:cTn>
                                        <p:tgtEl>
                                          <p:spTgt spid="5">
                                            <p:txEl>
                                              <p:pRg st="10" end="10"/>
                                            </p:txEl>
                                          </p:spTgt>
                                        </p:tgtEl>
                                        <p:attrNameLst>
                                          <p:attrName>style.visibility</p:attrName>
                                        </p:attrNameLst>
                                      </p:cBhvr>
                                      <p:to>
                                        <p:strVal val="visible"/>
                                      </p:to>
                                    </p:set>
                                    <p:anim calcmode="lin" valueType="num">
                                      <p:cBhvr additive="base">
                                        <p:cTn id="32"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10" end="10"/>
                                            </p:txEl>
                                          </p:spTgt>
                                        </p:tgtEl>
                                        <p:attrNameLst>
                                          <p:attrName>ppt_y</p:attrName>
                                        </p:attrNameLst>
                                      </p:cBhvr>
                                      <p:tavLst>
                                        <p:tav tm="0">
                                          <p:val>
                                            <p:strVal val="0-#ppt_h/2"/>
                                          </p:val>
                                        </p:tav>
                                        <p:tav tm="100000">
                                          <p:val>
                                            <p:strVal val="#ppt_y"/>
                                          </p:val>
                                        </p:tav>
                                      </p:tavLst>
                                    </p:anim>
                                  </p:childTnLst>
                                </p:cTn>
                              </p:par>
                              <p:par>
                                <p:cTn id="34" presetID="2" presetClass="entr" presetSubtype="1" fill="hold" nodeType="withEffect">
                                  <p:stCondLst>
                                    <p:cond delay="0"/>
                                  </p:stCondLst>
                                  <p:childTnLst>
                                    <p:set>
                                      <p:cBhvr>
                                        <p:cTn id="35" dur="1" fill="hold">
                                          <p:stCondLst>
                                            <p:cond delay="0"/>
                                          </p:stCondLst>
                                        </p:cTn>
                                        <p:tgtEl>
                                          <p:spTgt spid="5">
                                            <p:txEl>
                                              <p:pRg st="11" end="11"/>
                                            </p:txEl>
                                          </p:spTgt>
                                        </p:tgtEl>
                                        <p:attrNameLst>
                                          <p:attrName>style.visibility</p:attrName>
                                        </p:attrNameLst>
                                      </p:cBhvr>
                                      <p:to>
                                        <p:strVal val="visible"/>
                                      </p:to>
                                    </p:set>
                                    <p:anim calcmode="lin" valueType="num">
                                      <p:cBhvr additive="base">
                                        <p:cTn id="36"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11" end="11"/>
                                            </p:txEl>
                                          </p:spTgt>
                                        </p:tgtEl>
                                        <p:attrNameLst>
                                          <p:attrName>ppt_y</p:attrName>
                                        </p:attrNameLst>
                                      </p:cBhvr>
                                      <p:tavLst>
                                        <p:tav tm="0">
                                          <p:val>
                                            <p:strVal val="0-#ppt_h/2"/>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5">
                                            <p:txEl>
                                              <p:pRg st="13" end="13"/>
                                            </p:txEl>
                                          </p:spTgt>
                                        </p:tgtEl>
                                        <p:attrNameLst>
                                          <p:attrName>style.visibility</p:attrName>
                                        </p:attrNameLst>
                                      </p:cBhvr>
                                      <p:to>
                                        <p:strVal val="visible"/>
                                      </p:to>
                                    </p:set>
                                    <p:anim calcmode="lin" valueType="num">
                                      <p:cBhvr additive="base">
                                        <p:cTn id="40"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5">
                                            <p:txEl>
                                              <p:pRg st="13" end="13"/>
                                            </p:txEl>
                                          </p:spTgt>
                                        </p:tgtEl>
                                        <p:attrNameLst>
                                          <p:attrName>ppt_y</p:attrName>
                                        </p:attrNameLst>
                                      </p:cBhvr>
                                      <p:tavLst>
                                        <p:tav tm="0">
                                          <p:val>
                                            <p:strVal val="0-#ppt_h/2"/>
                                          </p:val>
                                        </p:tav>
                                        <p:tav tm="100000">
                                          <p:val>
                                            <p:strVal val="#ppt_y"/>
                                          </p:val>
                                        </p:tav>
                                      </p:tavLst>
                                    </p:anim>
                                  </p:childTnLst>
                                </p:cTn>
                              </p:par>
                              <p:par>
                                <p:cTn id="42" presetID="2" presetClass="entr" presetSubtype="1" fill="hold" nodeType="withEffect">
                                  <p:stCondLst>
                                    <p:cond delay="0"/>
                                  </p:stCondLst>
                                  <p:childTnLst>
                                    <p:set>
                                      <p:cBhvr>
                                        <p:cTn id="43" dur="1" fill="hold">
                                          <p:stCondLst>
                                            <p:cond delay="0"/>
                                          </p:stCondLst>
                                        </p:cTn>
                                        <p:tgtEl>
                                          <p:spTgt spid="5">
                                            <p:txEl>
                                              <p:pRg st="15" end="15"/>
                                            </p:txEl>
                                          </p:spTgt>
                                        </p:tgtEl>
                                        <p:attrNameLst>
                                          <p:attrName>style.visibility</p:attrName>
                                        </p:attrNameLst>
                                      </p:cBhvr>
                                      <p:to>
                                        <p:strVal val="visible"/>
                                      </p:to>
                                    </p:set>
                                    <p:anim calcmode="lin" valueType="num">
                                      <p:cBhvr additive="base">
                                        <p:cTn id="44" dur="500" fill="hold"/>
                                        <p:tgtEl>
                                          <p:spTgt spid="5">
                                            <p:txEl>
                                              <p:pRg st="15" end="1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5">
                                            <p:txEl>
                                              <p:pRg st="15" end="15"/>
                                            </p:txEl>
                                          </p:spTgt>
                                        </p:tgtEl>
                                        <p:attrNameLst>
                                          <p:attrName>ppt_y</p:attrName>
                                        </p:attrNameLst>
                                      </p:cBhvr>
                                      <p:tavLst>
                                        <p:tav tm="0">
                                          <p:val>
                                            <p:strVal val="0-#ppt_h/2"/>
                                          </p:val>
                                        </p:tav>
                                        <p:tav tm="100000">
                                          <p:val>
                                            <p:strVal val="#ppt_y"/>
                                          </p:val>
                                        </p:tav>
                                      </p:tavLst>
                                    </p:anim>
                                  </p:childTnLst>
                                </p:cTn>
                              </p:par>
                              <p:par>
                                <p:cTn id="46" presetID="2" presetClass="entr" presetSubtype="1" fill="hold" nodeType="withEffect">
                                  <p:stCondLst>
                                    <p:cond delay="0"/>
                                  </p:stCondLst>
                                  <p:childTnLst>
                                    <p:set>
                                      <p:cBhvr>
                                        <p:cTn id="47" dur="1" fill="hold">
                                          <p:stCondLst>
                                            <p:cond delay="0"/>
                                          </p:stCondLst>
                                        </p:cTn>
                                        <p:tgtEl>
                                          <p:spTgt spid="5">
                                            <p:txEl>
                                              <p:pRg st="17" end="17"/>
                                            </p:txEl>
                                          </p:spTgt>
                                        </p:tgtEl>
                                        <p:attrNameLst>
                                          <p:attrName>style.visibility</p:attrName>
                                        </p:attrNameLst>
                                      </p:cBhvr>
                                      <p:to>
                                        <p:strVal val="visible"/>
                                      </p:to>
                                    </p:set>
                                    <p:anim calcmode="lin" valueType="num">
                                      <p:cBhvr additive="base">
                                        <p:cTn id="48" dur="500" fill="hold"/>
                                        <p:tgtEl>
                                          <p:spTgt spid="5">
                                            <p:txEl>
                                              <p:pRg st="17" end="1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5">
                                            <p:txEl>
                                              <p:pRg st="17" end="17"/>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5"/>
          <p:cNvSpPr txBox="1"/>
          <p:nvPr/>
        </p:nvSpPr>
        <p:spPr>
          <a:xfrm>
            <a:off x="2255837" y="1349375"/>
            <a:ext cx="7680325"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C00000"/>
              </a:buClr>
              <a:buSzPts val="4400"/>
              <a:buFont typeface="Libre Baskerville"/>
              <a:buNone/>
            </a:pPr>
            <a:r>
              <a:rPr lang="en-IN" sz="7200" dirty="0">
                <a:solidFill>
                  <a:srgbClr val="C00000"/>
                </a:solidFill>
                <a:latin typeface="Libre Baskerville"/>
                <a:ea typeface="Calibri"/>
                <a:cs typeface="Calibri"/>
                <a:sym typeface="Libre Baskerville"/>
              </a:rPr>
              <a:t>Any Questions about </a:t>
            </a:r>
          </a:p>
          <a:p>
            <a:pPr marL="0" marR="0" lvl="0" indent="0" algn="ctr" rtl="0">
              <a:spcBef>
                <a:spcPts val="0"/>
              </a:spcBef>
              <a:spcAft>
                <a:spcPts val="0"/>
              </a:spcAft>
              <a:buClr>
                <a:srgbClr val="C00000"/>
              </a:buClr>
              <a:buSzPts val="4400"/>
              <a:buFont typeface="Libre Baskerville"/>
              <a:buNone/>
            </a:pPr>
            <a:r>
              <a:rPr lang="en-IN" sz="7200" dirty="0">
                <a:solidFill>
                  <a:srgbClr val="C00000"/>
                </a:solidFill>
                <a:latin typeface="Libre Baskerville"/>
                <a:ea typeface="Calibri"/>
                <a:cs typeface="Calibri"/>
                <a:sym typeface="Libre Baskerville"/>
              </a:rPr>
              <a:t>Mutual Fund?</a:t>
            </a:r>
            <a:endParaRPr sz="7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813235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1931</TotalTime>
  <Words>1382</Words>
  <Application>Microsoft Office PowerPoint</Application>
  <PresentationFormat>Widescreen</PresentationFormat>
  <Paragraphs>254</Paragraphs>
  <Slides>47</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Lato Black</vt:lpstr>
      <vt:lpstr>Libre Baskerville</vt:lpstr>
      <vt:lpstr>Calibri</vt:lpstr>
      <vt:lpstr>Arial</vt:lpstr>
      <vt:lpstr>Office Theme</vt:lpstr>
      <vt:lpstr>PowerPoint Presentation</vt:lpstr>
      <vt:lpstr>Agenda</vt:lpstr>
      <vt:lpstr>PowerPoint Presentation</vt:lpstr>
      <vt:lpstr>What is Mutual Funds?</vt:lpstr>
      <vt:lpstr>AMC and Mutual Fund Schemes</vt:lpstr>
      <vt:lpstr>Roles of Fund Manager</vt:lpstr>
      <vt:lpstr>How these Fund Houses Get Profit</vt:lpstr>
      <vt:lpstr>How to choose Mutual Funds</vt:lpstr>
      <vt:lpstr>PowerPoint Presentation</vt:lpstr>
      <vt:lpstr>Objective of our Project</vt:lpstr>
      <vt:lpstr>Data Collection</vt:lpstr>
      <vt:lpstr>Data Collection Process</vt:lpstr>
      <vt:lpstr>JSON Data </vt:lpstr>
      <vt:lpstr>DataFrame Overview</vt:lpstr>
      <vt:lpstr>Feature Extracted</vt:lpstr>
      <vt:lpstr>Data Cleaning – Removing Duplicates</vt:lpstr>
      <vt:lpstr>Data Cleaning – Extract Exit load for Text</vt:lpstr>
      <vt:lpstr>Data Cleaning – Extract Exit load for Text</vt:lpstr>
      <vt:lpstr>Data Cleaning – Missing Values Treatment</vt:lpstr>
      <vt:lpstr>Data Cleaning – Type Conversion</vt:lpstr>
      <vt:lpstr>Data After Cleaning</vt:lpstr>
      <vt:lpstr>What are the Types of Mutual Funds</vt:lpstr>
      <vt:lpstr>Types of Equity Mutual Funds</vt:lpstr>
      <vt:lpstr>Types of Debt Mutual Funds</vt:lpstr>
      <vt:lpstr>Other Types of Mutual Funds</vt:lpstr>
      <vt:lpstr>Analyse Expense Ratio based on Funds Type</vt:lpstr>
      <vt:lpstr>Expense Ratio based on Funds Type</vt:lpstr>
      <vt:lpstr>Expense Ratio Conclusion</vt:lpstr>
      <vt:lpstr>Average Return based on Funds Type</vt:lpstr>
      <vt:lpstr>Return based on Funds Type</vt:lpstr>
      <vt:lpstr>1 Year Return based on Funds Type</vt:lpstr>
      <vt:lpstr>Expense Ratio and Return Conclusion</vt:lpstr>
      <vt:lpstr>Average Expense Ratio and Return</vt:lpstr>
      <vt:lpstr>Average Expense Ratio and Return</vt:lpstr>
      <vt:lpstr>Did High Expense Ratio give High Returns?</vt:lpstr>
      <vt:lpstr>Did High Expense Ratio give High Returns?</vt:lpstr>
      <vt:lpstr>Did High Expense Ratio give High Returns?</vt:lpstr>
      <vt:lpstr>Select Index Fund Based on Performance</vt:lpstr>
      <vt:lpstr>Index Fund Recommendation</vt:lpstr>
      <vt:lpstr>Index Funds vs Large Cap Funds</vt:lpstr>
      <vt:lpstr>Select Equity Fund Based on Performance</vt:lpstr>
      <vt:lpstr>Equity Fund Recommendation</vt:lpstr>
      <vt:lpstr>Select Debt Fund Based on Performance</vt:lpstr>
      <vt:lpstr>Debt Fund Recommendation</vt:lpstr>
      <vt:lpstr>Final Mutual Fund Portfolio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Aravinth B</cp:lastModifiedBy>
  <cp:revision>21</cp:revision>
  <dcterms:created xsi:type="dcterms:W3CDTF">2021-02-16T05:19:01Z</dcterms:created>
  <dcterms:modified xsi:type="dcterms:W3CDTF">2023-08-16T10:25:30Z</dcterms:modified>
</cp:coreProperties>
</file>